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7601" r:id="rId2"/>
    <p:sldId id="7629" r:id="rId3"/>
    <p:sldId id="7630" r:id="rId4"/>
    <p:sldId id="7620" r:id="rId5"/>
    <p:sldId id="7619" r:id="rId6"/>
    <p:sldId id="7626" r:id="rId7"/>
    <p:sldId id="7627" r:id="rId8"/>
    <p:sldId id="7621" r:id="rId9"/>
    <p:sldId id="7622" r:id="rId10"/>
    <p:sldId id="7625" r:id="rId11"/>
    <p:sldId id="7623" r:id="rId12"/>
    <p:sldId id="7624" r:id="rId13"/>
    <p:sldId id="7635" r:id="rId14"/>
    <p:sldId id="7636" r:id="rId15"/>
    <p:sldId id="7628" r:id="rId16"/>
    <p:sldId id="7634" r:id="rId17"/>
    <p:sldId id="7631" r:id="rId18"/>
    <p:sldId id="7632" r:id="rId19"/>
    <p:sldId id="7633" r:id="rId20"/>
    <p:sldId id="7602" r:id="rId21"/>
    <p:sldId id="7613" r:id="rId22"/>
    <p:sldId id="7614" r:id="rId23"/>
    <p:sldId id="7615" r:id="rId24"/>
    <p:sldId id="7616" r:id="rId25"/>
    <p:sldId id="7617" r:id="rId26"/>
    <p:sldId id="7618" r:id="rId27"/>
    <p:sldId id="7603" r:id="rId28"/>
    <p:sldId id="7604" r:id="rId29"/>
    <p:sldId id="7605" r:id="rId30"/>
    <p:sldId id="287" r:id="rId31"/>
    <p:sldId id="7606" r:id="rId32"/>
    <p:sldId id="7607" r:id="rId33"/>
    <p:sldId id="7608" r:id="rId34"/>
    <p:sldId id="7611" r:id="rId35"/>
    <p:sldId id="7609" r:id="rId36"/>
    <p:sldId id="7610" r:id="rId37"/>
    <p:sldId id="7612"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FFCC66"/>
    <a:srgbClr val="FF99CC"/>
    <a:srgbClr val="FF7C80"/>
    <a:srgbClr val="DDDDDD"/>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754" autoAdjust="0"/>
  </p:normalViewPr>
  <p:slideViewPr>
    <p:cSldViewPr snapToGrid="0">
      <p:cViewPr varScale="1">
        <p:scale>
          <a:sx n="93" d="100"/>
          <a:sy n="93" d="100"/>
        </p:scale>
        <p:origin x="204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29649B-0AF6-4846-A805-BF592B5B5470}" type="doc">
      <dgm:prSet loTypeId="urn:microsoft.com/office/officeart/2005/8/layout/chevron1" loCatId="process" qsTypeId="urn:microsoft.com/office/officeart/2005/8/quickstyle/simple1" qsCatId="simple" csTypeId="urn:microsoft.com/office/officeart/2005/8/colors/accent1_2" csCatId="accent1" phldr="1"/>
      <dgm:spPr/>
    </dgm:pt>
    <dgm:pt modelId="{E34BBE22-5E4F-4CD7-BBC9-0A68F3792F4C}">
      <dgm:prSet phldrT="[テキスト]"/>
      <dgm:spPr>
        <a:solidFill>
          <a:srgbClr val="0070C0"/>
        </a:solidFill>
        <a:effectLst>
          <a:outerShdw blurRad="50800" dist="38100" dir="2700000" algn="tl" rotWithShape="0">
            <a:prstClr val="black">
              <a:alpha val="40000"/>
            </a:prstClr>
          </a:outerShdw>
        </a:effectLst>
      </dgm:spPr>
      <dgm:t>
        <a:bodyPr/>
        <a:lstStyle/>
        <a:p>
          <a:r>
            <a:rPr kumimoji="1" lang="ja-JP" altLang="en-US" dirty="0">
              <a:latin typeface="ＭＳ Ｐゴシック" panose="020B0600070205080204" pitchFamily="50" charset="-128"/>
              <a:ea typeface="ＭＳ Ｐゴシック" panose="020B0600070205080204" pitchFamily="50" charset="-128"/>
            </a:rPr>
            <a:t>前半</a:t>
          </a:r>
        </a:p>
      </dgm:t>
    </dgm:pt>
    <dgm:pt modelId="{CAAD3CC2-A004-448D-9814-E67086EB682C}" type="parTrans" cxnId="{CFB1E3E9-C25B-4AD2-AEA7-89ABDDBF9AA8}">
      <dgm:prSet/>
      <dgm:spPr/>
      <dgm:t>
        <a:bodyPr/>
        <a:lstStyle/>
        <a:p>
          <a:endParaRPr kumimoji="1" lang="ja-JP" altLang="en-US"/>
        </a:p>
      </dgm:t>
    </dgm:pt>
    <dgm:pt modelId="{F618B1F7-29D1-4D74-8BA5-5024636152F5}" type="sibTrans" cxnId="{CFB1E3E9-C25B-4AD2-AEA7-89ABDDBF9AA8}">
      <dgm:prSet/>
      <dgm:spPr/>
      <dgm:t>
        <a:bodyPr/>
        <a:lstStyle/>
        <a:p>
          <a:endParaRPr kumimoji="1" lang="ja-JP" altLang="en-US"/>
        </a:p>
      </dgm:t>
    </dgm:pt>
    <dgm:pt modelId="{E5D47066-8BBD-4CD2-9953-7BD57F3B02CC}">
      <dgm:prSet phldrT="[テキスト]"/>
      <dgm:spPr>
        <a:solidFill>
          <a:srgbClr val="0070C0"/>
        </a:solidFill>
        <a:effectLst>
          <a:outerShdw blurRad="50800" dist="38100" dir="2700000" algn="tl" rotWithShape="0">
            <a:prstClr val="black">
              <a:alpha val="40000"/>
            </a:prstClr>
          </a:outerShdw>
        </a:effectLst>
      </dgm:spPr>
      <dgm:t>
        <a:bodyPr/>
        <a:lstStyle/>
        <a:p>
          <a:r>
            <a:rPr kumimoji="1" lang="ja-JP" altLang="en-US" dirty="0">
              <a:latin typeface="ＭＳ Ｐゴシック" panose="020B0600070205080204" pitchFamily="50" charset="-128"/>
              <a:ea typeface="ＭＳ Ｐゴシック" panose="020B0600070205080204" pitchFamily="50" charset="-128"/>
            </a:rPr>
            <a:t>中盤</a:t>
          </a:r>
        </a:p>
      </dgm:t>
    </dgm:pt>
    <dgm:pt modelId="{EBA323E2-C37C-48DC-998D-7F1DA8C356B0}" type="parTrans" cxnId="{3EC2E968-266A-42F2-B4F5-72671E74D47B}">
      <dgm:prSet/>
      <dgm:spPr/>
      <dgm:t>
        <a:bodyPr/>
        <a:lstStyle/>
        <a:p>
          <a:endParaRPr kumimoji="1" lang="ja-JP" altLang="en-US"/>
        </a:p>
      </dgm:t>
    </dgm:pt>
    <dgm:pt modelId="{2EF1C305-5374-4309-B0F7-1DFB455BFCEB}" type="sibTrans" cxnId="{3EC2E968-266A-42F2-B4F5-72671E74D47B}">
      <dgm:prSet/>
      <dgm:spPr/>
      <dgm:t>
        <a:bodyPr/>
        <a:lstStyle/>
        <a:p>
          <a:endParaRPr kumimoji="1" lang="ja-JP" altLang="en-US"/>
        </a:p>
      </dgm:t>
    </dgm:pt>
    <dgm:pt modelId="{7FD7A80A-45B0-42CC-9225-5309EBC181E4}">
      <dgm:prSet phldrT="[テキスト]"/>
      <dgm:spPr>
        <a:solidFill>
          <a:srgbClr val="0070C0"/>
        </a:solidFill>
        <a:effectLst>
          <a:outerShdw blurRad="50800" dist="38100" dir="2700000" algn="tl" rotWithShape="0">
            <a:prstClr val="black">
              <a:alpha val="40000"/>
            </a:prstClr>
          </a:outerShdw>
        </a:effectLst>
      </dgm:spPr>
      <dgm:t>
        <a:bodyPr/>
        <a:lstStyle/>
        <a:p>
          <a:r>
            <a:rPr kumimoji="1" lang="ja-JP" altLang="en-US" dirty="0">
              <a:latin typeface="ＭＳ Ｐゴシック" panose="020B0600070205080204" pitchFamily="50" charset="-128"/>
              <a:ea typeface="ＭＳ Ｐゴシック" panose="020B0600070205080204" pitchFamily="50" charset="-128"/>
            </a:rPr>
            <a:t>後半</a:t>
          </a:r>
        </a:p>
      </dgm:t>
    </dgm:pt>
    <dgm:pt modelId="{DD0DAE99-9E38-465B-B237-6D6AB5D3424C}" type="parTrans" cxnId="{5F3B461F-798B-4476-AFCF-E6E8DC8FEC06}">
      <dgm:prSet/>
      <dgm:spPr/>
      <dgm:t>
        <a:bodyPr/>
        <a:lstStyle/>
        <a:p>
          <a:endParaRPr kumimoji="1" lang="ja-JP" altLang="en-US"/>
        </a:p>
      </dgm:t>
    </dgm:pt>
    <dgm:pt modelId="{ABF91F1D-6F9E-427B-9137-CB5A16BA694F}" type="sibTrans" cxnId="{5F3B461F-798B-4476-AFCF-E6E8DC8FEC06}">
      <dgm:prSet/>
      <dgm:spPr/>
      <dgm:t>
        <a:bodyPr/>
        <a:lstStyle/>
        <a:p>
          <a:endParaRPr kumimoji="1" lang="ja-JP" altLang="en-US"/>
        </a:p>
      </dgm:t>
    </dgm:pt>
    <dgm:pt modelId="{8E42FF50-C95D-4976-BCD5-642306123FA8}" type="pres">
      <dgm:prSet presAssocID="{5D29649B-0AF6-4846-A805-BF592B5B5470}" presName="Name0" presStyleCnt="0">
        <dgm:presLayoutVars>
          <dgm:dir/>
          <dgm:animLvl val="lvl"/>
          <dgm:resizeHandles val="exact"/>
        </dgm:presLayoutVars>
      </dgm:prSet>
      <dgm:spPr/>
    </dgm:pt>
    <dgm:pt modelId="{04A2BBE2-CCBA-42C5-8572-9D8461A253FC}" type="pres">
      <dgm:prSet presAssocID="{E34BBE22-5E4F-4CD7-BBC9-0A68F3792F4C}" presName="parTxOnly" presStyleLbl="node1" presStyleIdx="0" presStyleCnt="3" custScaleY="66695" custLinFactNeighborX="2811" custLinFactNeighborY="703">
        <dgm:presLayoutVars>
          <dgm:chMax val="0"/>
          <dgm:chPref val="0"/>
          <dgm:bulletEnabled val="1"/>
        </dgm:presLayoutVars>
      </dgm:prSet>
      <dgm:spPr/>
    </dgm:pt>
    <dgm:pt modelId="{001F70E0-D65A-4522-94C9-0D0EC24D728D}" type="pres">
      <dgm:prSet presAssocID="{F618B1F7-29D1-4D74-8BA5-5024636152F5}" presName="parTxOnlySpace" presStyleCnt="0"/>
      <dgm:spPr/>
    </dgm:pt>
    <dgm:pt modelId="{76E1CDB5-3ADA-46E2-AE2B-8E088347C38E}" type="pres">
      <dgm:prSet presAssocID="{E5D47066-8BBD-4CD2-9953-7BD57F3B02CC}" presName="parTxOnly" presStyleLbl="node1" presStyleIdx="1" presStyleCnt="3" custScaleY="66695" custLinFactNeighborX="2811" custLinFactNeighborY="703">
        <dgm:presLayoutVars>
          <dgm:chMax val="0"/>
          <dgm:chPref val="0"/>
          <dgm:bulletEnabled val="1"/>
        </dgm:presLayoutVars>
      </dgm:prSet>
      <dgm:spPr/>
    </dgm:pt>
    <dgm:pt modelId="{D004327F-BAF4-4D45-854C-40F31A21EEC7}" type="pres">
      <dgm:prSet presAssocID="{2EF1C305-5374-4309-B0F7-1DFB455BFCEB}" presName="parTxOnlySpace" presStyleCnt="0"/>
      <dgm:spPr/>
    </dgm:pt>
    <dgm:pt modelId="{2CA3F27B-E0ED-48B4-8978-7965C23EE87E}" type="pres">
      <dgm:prSet presAssocID="{7FD7A80A-45B0-42CC-9225-5309EBC181E4}" presName="parTxOnly" presStyleLbl="node1" presStyleIdx="2" presStyleCnt="3" custScaleY="66695" custLinFactNeighborX="2811" custLinFactNeighborY="703">
        <dgm:presLayoutVars>
          <dgm:chMax val="0"/>
          <dgm:chPref val="0"/>
          <dgm:bulletEnabled val="1"/>
        </dgm:presLayoutVars>
      </dgm:prSet>
      <dgm:spPr/>
    </dgm:pt>
  </dgm:ptLst>
  <dgm:cxnLst>
    <dgm:cxn modelId="{5F3B461F-798B-4476-AFCF-E6E8DC8FEC06}" srcId="{5D29649B-0AF6-4846-A805-BF592B5B5470}" destId="{7FD7A80A-45B0-42CC-9225-5309EBC181E4}" srcOrd="2" destOrd="0" parTransId="{DD0DAE99-9E38-465B-B237-6D6AB5D3424C}" sibTransId="{ABF91F1D-6F9E-427B-9137-CB5A16BA694F}"/>
    <dgm:cxn modelId="{3553A068-43EA-4875-A9E0-52014069AAD4}" type="presOf" srcId="{7FD7A80A-45B0-42CC-9225-5309EBC181E4}" destId="{2CA3F27B-E0ED-48B4-8978-7965C23EE87E}" srcOrd="0" destOrd="0" presId="urn:microsoft.com/office/officeart/2005/8/layout/chevron1"/>
    <dgm:cxn modelId="{3EC2E968-266A-42F2-B4F5-72671E74D47B}" srcId="{5D29649B-0AF6-4846-A805-BF592B5B5470}" destId="{E5D47066-8BBD-4CD2-9953-7BD57F3B02CC}" srcOrd="1" destOrd="0" parTransId="{EBA323E2-C37C-48DC-998D-7F1DA8C356B0}" sibTransId="{2EF1C305-5374-4309-B0F7-1DFB455BFCEB}"/>
    <dgm:cxn modelId="{1710CF94-00A3-4F85-866B-EF5BF694CF64}" type="presOf" srcId="{E34BBE22-5E4F-4CD7-BBC9-0A68F3792F4C}" destId="{04A2BBE2-CCBA-42C5-8572-9D8461A253FC}" srcOrd="0" destOrd="0" presId="urn:microsoft.com/office/officeart/2005/8/layout/chevron1"/>
    <dgm:cxn modelId="{7B262298-578D-4DEF-A04C-B385E01F8ADD}" type="presOf" srcId="{5D29649B-0AF6-4846-A805-BF592B5B5470}" destId="{8E42FF50-C95D-4976-BCD5-642306123FA8}" srcOrd="0" destOrd="0" presId="urn:microsoft.com/office/officeart/2005/8/layout/chevron1"/>
    <dgm:cxn modelId="{4A4814E0-8EA3-4856-B1F0-67490E19CFA0}" type="presOf" srcId="{E5D47066-8BBD-4CD2-9953-7BD57F3B02CC}" destId="{76E1CDB5-3ADA-46E2-AE2B-8E088347C38E}" srcOrd="0" destOrd="0" presId="urn:microsoft.com/office/officeart/2005/8/layout/chevron1"/>
    <dgm:cxn modelId="{CFB1E3E9-C25B-4AD2-AEA7-89ABDDBF9AA8}" srcId="{5D29649B-0AF6-4846-A805-BF592B5B5470}" destId="{E34BBE22-5E4F-4CD7-BBC9-0A68F3792F4C}" srcOrd="0" destOrd="0" parTransId="{CAAD3CC2-A004-448D-9814-E67086EB682C}" sibTransId="{F618B1F7-29D1-4D74-8BA5-5024636152F5}"/>
    <dgm:cxn modelId="{AE74A8A8-EC09-4F46-8CAE-20293BC3DA9C}" type="presParOf" srcId="{8E42FF50-C95D-4976-BCD5-642306123FA8}" destId="{04A2BBE2-CCBA-42C5-8572-9D8461A253FC}" srcOrd="0" destOrd="0" presId="urn:microsoft.com/office/officeart/2005/8/layout/chevron1"/>
    <dgm:cxn modelId="{772BF376-3F49-44C1-827D-2A87B0F55050}" type="presParOf" srcId="{8E42FF50-C95D-4976-BCD5-642306123FA8}" destId="{001F70E0-D65A-4522-94C9-0D0EC24D728D}" srcOrd="1" destOrd="0" presId="urn:microsoft.com/office/officeart/2005/8/layout/chevron1"/>
    <dgm:cxn modelId="{FA41EF1D-6705-4684-8C59-1A7C7EEC1CF4}" type="presParOf" srcId="{8E42FF50-C95D-4976-BCD5-642306123FA8}" destId="{76E1CDB5-3ADA-46E2-AE2B-8E088347C38E}" srcOrd="2" destOrd="0" presId="urn:microsoft.com/office/officeart/2005/8/layout/chevron1"/>
    <dgm:cxn modelId="{7330D382-5911-4305-A439-4C0AEEC64EBB}" type="presParOf" srcId="{8E42FF50-C95D-4976-BCD5-642306123FA8}" destId="{D004327F-BAF4-4D45-854C-40F31A21EEC7}" srcOrd="3" destOrd="0" presId="urn:microsoft.com/office/officeart/2005/8/layout/chevron1"/>
    <dgm:cxn modelId="{DF993C23-AC1A-4585-8E7B-4163688BFC7E}" type="presParOf" srcId="{8E42FF50-C95D-4976-BCD5-642306123FA8}" destId="{2CA3F27B-E0ED-48B4-8978-7965C23EE87E}"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A2BBE2-CCBA-42C5-8572-9D8461A253FC}">
      <dsp:nvSpPr>
        <dsp:cNvPr id="0" name=""/>
        <dsp:cNvSpPr/>
      </dsp:nvSpPr>
      <dsp:spPr>
        <a:xfrm>
          <a:off x="10377" y="469228"/>
          <a:ext cx="2857455" cy="762311"/>
        </a:xfrm>
        <a:prstGeom prst="chevron">
          <a:avLst/>
        </a:prstGeom>
        <a:solidFill>
          <a:srgbClr val="0070C0"/>
        </a:solidFill>
        <a:ln w="1905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72022" tIns="57341" rIns="57341" bIns="57341" numCol="1" spcCol="1270" anchor="ctr" anchorCtr="0">
          <a:noAutofit/>
        </a:bodyPr>
        <a:lstStyle/>
        <a:p>
          <a:pPr marL="0" lvl="0" indent="0" algn="ctr" defTabSz="1911350">
            <a:lnSpc>
              <a:spcPct val="90000"/>
            </a:lnSpc>
            <a:spcBef>
              <a:spcPct val="0"/>
            </a:spcBef>
            <a:spcAft>
              <a:spcPct val="35000"/>
            </a:spcAft>
            <a:buNone/>
          </a:pPr>
          <a:r>
            <a:rPr kumimoji="1" lang="ja-JP" altLang="en-US" sz="4300" kern="1200" dirty="0">
              <a:latin typeface="ＭＳ Ｐゴシック" panose="020B0600070205080204" pitchFamily="50" charset="-128"/>
              <a:ea typeface="ＭＳ Ｐゴシック" panose="020B0600070205080204" pitchFamily="50" charset="-128"/>
            </a:rPr>
            <a:t>前半</a:t>
          </a:r>
        </a:p>
      </dsp:txBody>
      <dsp:txXfrm>
        <a:off x="391533" y="469228"/>
        <a:ext cx="2095144" cy="762311"/>
      </dsp:txXfrm>
    </dsp:sp>
    <dsp:sp modelId="{76E1CDB5-3ADA-46E2-AE2B-8E088347C38E}">
      <dsp:nvSpPr>
        <dsp:cNvPr id="0" name=""/>
        <dsp:cNvSpPr/>
      </dsp:nvSpPr>
      <dsp:spPr>
        <a:xfrm>
          <a:off x="2582087" y="469228"/>
          <a:ext cx="2857455" cy="762311"/>
        </a:xfrm>
        <a:prstGeom prst="chevron">
          <a:avLst/>
        </a:prstGeom>
        <a:solidFill>
          <a:srgbClr val="0070C0"/>
        </a:solidFill>
        <a:ln w="1905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72022" tIns="57341" rIns="57341" bIns="57341" numCol="1" spcCol="1270" anchor="ctr" anchorCtr="0">
          <a:noAutofit/>
        </a:bodyPr>
        <a:lstStyle/>
        <a:p>
          <a:pPr marL="0" lvl="0" indent="0" algn="ctr" defTabSz="1911350">
            <a:lnSpc>
              <a:spcPct val="90000"/>
            </a:lnSpc>
            <a:spcBef>
              <a:spcPct val="0"/>
            </a:spcBef>
            <a:spcAft>
              <a:spcPct val="35000"/>
            </a:spcAft>
            <a:buNone/>
          </a:pPr>
          <a:r>
            <a:rPr kumimoji="1" lang="ja-JP" altLang="en-US" sz="4300" kern="1200" dirty="0">
              <a:latin typeface="ＭＳ Ｐゴシック" panose="020B0600070205080204" pitchFamily="50" charset="-128"/>
              <a:ea typeface="ＭＳ Ｐゴシック" panose="020B0600070205080204" pitchFamily="50" charset="-128"/>
            </a:rPr>
            <a:t>中盤</a:t>
          </a:r>
        </a:p>
      </dsp:txBody>
      <dsp:txXfrm>
        <a:off x="2963243" y="469228"/>
        <a:ext cx="2095144" cy="762311"/>
      </dsp:txXfrm>
    </dsp:sp>
    <dsp:sp modelId="{2CA3F27B-E0ED-48B4-8978-7965C23EE87E}">
      <dsp:nvSpPr>
        <dsp:cNvPr id="0" name=""/>
        <dsp:cNvSpPr/>
      </dsp:nvSpPr>
      <dsp:spPr>
        <a:xfrm>
          <a:off x="5148109" y="469228"/>
          <a:ext cx="2857455" cy="762311"/>
        </a:xfrm>
        <a:prstGeom prst="chevron">
          <a:avLst/>
        </a:prstGeom>
        <a:solidFill>
          <a:srgbClr val="0070C0"/>
        </a:solidFill>
        <a:ln w="1905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72022" tIns="57341" rIns="57341" bIns="57341" numCol="1" spcCol="1270" anchor="ctr" anchorCtr="0">
          <a:noAutofit/>
        </a:bodyPr>
        <a:lstStyle/>
        <a:p>
          <a:pPr marL="0" lvl="0" indent="0" algn="ctr" defTabSz="1911350">
            <a:lnSpc>
              <a:spcPct val="90000"/>
            </a:lnSpc>
            <a:spcBef>
              <a:spcPct val="0"/>
            </a:spcBef>
            <a:spcAft>
              <a:spcPct val="35000"/>
            </a:spcAft>
            <a:buNone/>
          </a:pPr>
          <a:r>
            <a:rPr kumimoji="1" lang="ja-JP" altLang="en-US" sz="4300" kern="1200" dirty="0">
              <a:latin typeface="ＭＳ Ｐゴシック" panose="020B0600070205080204" pitchFamily="50" charset="-128"/>
              <a:ea typeface="ＭＳ Ｐゴシック" panose="020B0600070205080204" pitchFamily="50" charset="-128"/>
            </a:rPr>
            <a:t>後半</a:t>
          </a:r>
        </a:p>
      </dsp:txBody>
      <dsp:txXfrm>
        <a:off x="5529265" y="469228"/>
        <a:ext cx="2095144" cy="76231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4E4956-D18A-483F-B3D2-8C759A94A41C}" type="datetimeFigureOut">
              <a:rPr kumimoji="1" lang="ja-JP" altLang="en-US" smtClean="0"/>
              <a:t>2025/4/4</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7793CC-644B-475D-AE65-C4BC8C05FA24}" type="slidenum">
              <a:rPr kumimoji="1" lang="ja-JP" altLang="en-US" smtClean="0"/>
              <a:t>‹#›</a:t>
            </a:fld>
            <a:endParaRPr kumimoji="1" lang="ja-JP" altLang="en-US"/>
          </a:p>
        </p:txBody>
      </p:sp>
    </p:spTree>
    <p:extLst>
      <p:ext uri="{BB962C8B-B14F-4D97-AF65-F5344CB8AC3E}">
        <p14:creationId xmlns:p14="http://schemas.microsoft.com/office/powerpoint/2010/main" val="36577267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EC6C59B-7AD5-4F2E-B1BC-B70B877D38C8}" type="datetimeFigureOut">
              <a:rPr kumimoji="1" lang="ja-JP" altLang="en-US" smtClean="0"/>
              <a:t>2025/4/4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33122830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EC6C59B-7AD5-4F2E-B1BC-B70B877D38C8}" type="datetimeFigureOut">
              <a:rPr kumimoji="1" lang="ja-JP" altLang="en-US" smtClean="0"/>
              <a:t>2025/4/4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3861651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EC6C59B-7AD5-4F2E-B1BC-B70B877D38C8}" type="datetimeFigureOut">
              <a:rPr kumimoji="1" lang="ja-JP" altLang="en-US" smtClean="0"/>
              <a:t>2025/4/4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1846495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EC6C59B-7AD5-4F2E-B1BC-B70B877D38C8}" type="datetimeFigureOut">
              <a:rPr kumimoji="1" lang="ja-JP" altLang="en-US" smtClean="0"/>
              <a:t>2025/4/4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3263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AEC6C59B-7AD5-4F2E-B1BC-B70B877D38C8}" type="datetimeFigureOut">
              <a:rPr kumimoji="1" lang="ja-JP" altLang="en-US" smtClean="0"/>
              <a:t>2025/4/4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6271403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EC6C59B-7AD5-4F2E-B1BC-B70B877D38C8}" type="datetimeFigureOut">
              <a:rPr kumimoji="1" lang="ja-JP" altLang="en-US" smtClean="0"/>
              <a:t>2025/4/4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1750807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AEC6C59B-7AD5-4F2E-B1BC-B70B877D38C8}" type="datetimeFigureOut">
              <a:rPr kumimoji="1" lang="ja-JP" altLang="en-US" smtClean="0"/>
              <a:t>2025/4/4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2510922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AEC6C59B-7AD5-4F2E-B1BC-B70B877D38C8}" type="datetimeFigureOut">
              <a:rPr kumimoji="1" lang="ja-JP" altLang="en-US" smtClean="0"/>
              <a:t>2025/4/4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919705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C6C59B-7AD5-4F2E-B1BC-B70B877D38C8}" type="datetimeFigureOut">
              <a:rPr kumimoji="1" lang="ja-JP" altLang="en-US" smtClean="0"/>
              <a:t>2025/4/4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3831788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EC6C59B-7AD5-4F2E-B1BC-B70B877D38C8}" type="datetimeFigureOut">
              <a:rPr kumimoji="1" lang="ja-JP" altLang="en-US" smtClean="0"/>
              <a:t>2025/4/4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3688564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EC6C59B-7AD5-4F2E-B1BC-B70B877D38C8}" type="datetimeFigureOut">
              <a:rPr kumimoji="1" lang="ja-JP" altLang="en-US" smtClean="0"/>
              <a:t>2025/4/4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2287461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EC6C59B-7AD5-4F2E-B1BC-B70B877D38C8}" type="datetimeFigureOut">
              <a:rPr kumimoji="1" lang="ja-JP" altLang="en-US" smtClean="0"/>
              <a:t>2025/4/4</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24794485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9.jpeg"/><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pn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pn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9.jpe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0BEC9A98-5ADB-5E35-DF40-CCC5CCFA9DB8}"/>
              </a:ext>
            </a:extLst>
          </p:cNvPr>
          <p:cNvSpPr txBox="1"/>
          <p:nvPr/>
        </p:nvSpPr>
        <p:spPr>
          <a:xfrm>
            <a:off x="272940" y="4293234"/>
            <a:ext cx="8480642" cy="215443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pPr algn="just"/>
            <a:r>
              <a:rPr kumimoji="1" lang="ja-JP" altLang="en-US" sz="2800" dirty="0">
                <a:solidFill>
                  <a:schemeClr val="bg1"/>
                </a:solidFill>
                <a:highlight>
                  <a:srgbClr val="000080"/>
                </a:highlight>
              </a:rPr>
              <a:t>研究課題</a:t>
            </a:r>
            <a:r>
              <a:rPr kumimoji="1" lang="en-US" altLang="ja-JP" sz="2800" dirty="0">
                <a:solidFill>
                  <a:schemeClr val="bg1"/>
                </a:solidFill>
              </a:rPr>
              <a:t> </a:t>
            </a:r>
          </a:p>
          <a:p>
            <a:pPr marL="285750" indent="-285750" algn="just">
              <a:spcAft>
                <a:spcPts val="1200"/>
              </a:spcAft>
              <a:buFont typeface="Arial" panose="020B0604020202020204" pitchFamily="34" charset="0"/>
              <a:buChar char="•"/>
            </a:pPr>
            <a:r>
              <a:rPr kumimoji="1" lang="ja-JP" altLang="en-US" sz="2400" dirty="0">
                <a:solidFill>
                  <a:srgbClr val="002060"/>
                </a:solidFill>
                <a:latin typeface="MS PGothic" panose="020B0600070205080204" pitchFamily="34" charset="-128"/>
                <a:ea typeface="MS PGothic" panose="020B0600070205080204" pitchFamily="34" charset="-128"/>
              </a:rPr>
              <a:t>モジュールの組合せを変えることで異なる作業効率を発揮するモジュラーロボットの特徴を生かした柔軟なモジュール配分</a:t>
            </a:r>
            <a:endParaRPr lang="en-US" altLang="ja-JP" sz="2400" dirty="0">
              <a:solidFill>
                <a:srgbClr val="002060"/>
              </a:solidFill>
              <a:latin typeface="MS PGothic" panose="020B0600070205080204" pitchFamily="34" charset="-128"/>
              <a:ea typeface="MS PGothic" panose="020B0600070205080204" pitchFamily="34" charset="-128"/>
            </a:endParaRPr>
          </a:p>
          <a:p>
            <a:pPr marL="285750" indent="-285750" algn="just">
              <a:buFont typeface="Arial" panose="020B0604020202020204" pitchFamily="34" charset="0"/>
              <a:buChar char="•"/>
            </a:pPr>
            <a:r>
              <a:rPr lang="ja-JP" altLang="en-US" sz="2400" dirty="0">
                <a:solidFill>
                  <a:srgbClr val="002060"/>
                </a:solidFill>
                <a:latin typeface="MS PGothic" panose="020B0600070205080204" pitchFamily="34" charset="-128"/>
                <a:ea typeface="MS PGothic" panose="020B0600070205080204" pitchFamily="34" charset="-128"/>
              </a:rPr>
              <a:t>予期せぬモジュールの故障やそれに伴うモジュラーロボットの組み換えを考慮する、ロバストなタスクアロケーション</a:t>
            </a:r>
            <a:endParaRPr lang="en-US" altLang="ja-JP" sz="2400" dirty="0">
              <a:solidFill>
                <a:srgbClr val="002060"/>
              </a:solidFill>
              <a:latin typeface="MS PGothic" panose="020B0600070205080204" pitchFamily="34" charset="-128"/>
              <a:ea typeface="MS PGothic" panose="020B0600070205080204" pitchFamily="34" charset="-128"/>
            </a:endParaRPr>
          </a:p>
        </p:txBody>
      </p:sp>
      <p:sp>
        <p:nvSpPr>
          <p:cNvPr id="8" name="タイトル 1">
            <a:extLst>
              <a:ext uri="{FF2B5EF4-FFF2-40B4-BE49-F238E27FC236}">
                <a16:creationId xmlns:a16="http://schemas.microsoft.com/office/drawing/2014/main" id="{5C74A8F5-C065-EBCA-E2CA-A310273AB23B}"/>
              </a:ext>
            </a:extLst>
          </p:cNvPr>
          <p:cNvSpPr txBox="1">
            <a:spLocks/>
          </p:cNvSpPr>
          <p:nvPr/>
        </p:nvSpPr>
        <p:spPr>
          <a:xfrm>
            <a:off x="838200" y="786364"/>
            <a:ext cx="7288658"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4400" dirty="0">
                <a:latin typeface="MS PGothic" panose="020B0600070205080204" pitchFamily="34" charset="-128"/>
                <a:ea typeface="MS PGothic" panose="020B0600070205080204" pitchFamily="34" charset="-128"/>
                <a:cs typeface="Arial" panose="020B0604020202020204" pitchFamily="34" charset="0"/>
              </a:rPr>
              <a:t>モジュラーロボット群に対する</a:t>
            </a:r>
            <a:endParaRPr lang="en-US" altLang="ja-JP" sz="4400" dirty="0">
              <a:latin typeface="MS PGothic" panose="020B0600070205080204" pitchFamily="34" charset="-128"/>
              <a:ea typeface="MS PGothic" panose="020B0600070205080204" pitchFamily="34" charset="-128"/>
              <a:cs typeface="Arial" panose="020B0604020202020204" pitchFamily="34" charset="0"/>
            </a:endParaRPr>
          </a:p>
          <a:p>
            <a:r>
              <a:rPr lang="ja-JP" altLang="en-US" sz="4400" dirty="0">
                <a:latin typeface="MS PGothic" panose="020B0600070205080204" pitchFamily="34" charset="-128"/>
                <a:ea typeface="MS PGothic" panose="020B0600070205080204" pitchFamily="34" charset="-128"/>
                <a:cs typeface="Arial" panose="020B0604020202020204" pitchFamily="34" charset="0"/>
              </a:rPr>
              <a:t>タスクアロケーション</a:t>
            </a:r>
            <a:endParaRPr kumimoji="1" lang="ja-JP" altLang="en-US" sz="4400" dirty="0">
              <a:latin typeface="MS PGothic" panose="020B0600070205080204" pitchFamily="34" charset="-128"/>
              <a:ea typeface="MS PGothic" panose="020B0600070205080204" pitchFamily="34" charset="-128"/>
              <a:cs typeface="Arial" panose="020B0604020202020204" pitchFamily="34" charset="0"/>
            </a:endParaRPr>
          </a:p>
        </p:txBody>
      </p:sp>
      <p:sp>
        <p:nvSpPr>
          <p:cNvPr id="66" name="テキスト ボックス 65">
            <a:extLst>
              <a:ext uri="{FF2B5EF4-FFF2-40B4-BE49-F238E27FC236}">
                <a16:creationId xmlns:a16="http://schemas.microsoft.com/office/drawing/2014/main" id="{5F721F8E-8BD7-0E7C-5566-F13BBBDB6AEE}"/>
              </a:ext>
            </a:extLst>
          </p:cNvPr>
          <p:cNvSpPr txBox="1"/>
          <p:nvPr/>
        </p:nvSpPr>
        <p:spPr>
          <a:xfrm>
            <a:off x="272940" y="2414000"/>
            <a:ext cx="8480642" cy="138499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marL="1165225" indent="-1152525" algn="just"/>
            <a:r>
              <a:rPr kumimoji="1" lang="ja-JP" altLang="en-US" sz="2800" dirty="0">
                <a:latin typeface="MS PGothic" panose="020B0600070205080204" pitchFamily="34" charset="-128"/>
                <a:ea typeface="MS PGothic" panose="020B0600070205080204" pitchFamily="34" charset="-128"/>
              </a:rPr>
              <a:t>目的：　ロボット群としてのタスク遂行に注目し、マクロな観点からモジュールの配分と、タスクの割り当て計画を行うアルゴリズムを開発する</a:t>
            </a:r>
          </a:p>
        </p:txBody>
      </p:sp>
    </p:spTree>
    <p:extLst>
      <p:ext uri="{BB962C8B-B14F-4D97-AF65-F5344CB8AC3E}">
        <p14:creationId xmlns:p14="http://schemas.microsoft.com/office/powerpoint/2010/main" val="2062528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四角形: 角を丸くする 7">
            <a:extLst>
              <a:ext uri="{FF2B5EF4-FFF2-40B4-BE49-F238E27FC236}">
                <a16:creationId xmlns:a16="http://schemas.microsoft.com/office/drawing/2014/main" id="{89B26E3B-7BD8-430A-A9C6-AFC852CBFFAA}"/>
              </a:ext>
            </a:extLst>
          </p:cNvPr>
          <p:cNvSpPr/>
          <p:nvPr/>
        </p:nvSpPr>
        <p:spPr>
          <a:xfrm>
            <a:off x="4869175" y="249274"/>
            <a:ext cx="3950212" cy="1486552"/>
          </a:xfrm>
          <a:prstGeom prst="roundRect">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5" name="コネクタ: カギ線 164">
            <a:extLst>
              <a:ext uri="{FF2B5EF4-FFF2-40B4-BE49-F238E27FC236}">
                <a16:creationId xmlns:a16="http://schemas.microsoft.com/office/drawing/2014/main" id="{816CC6C1-4983-425E-AFC6-9567B3F96994}"/>
              </a:ext>
            </a:extLst>
          </p:cNvPr>
          <p:cNvCxnSpPr>
            <a:cxnSpLocks/>
            <a:stCxn id="12" idx="2"/>
            <a:endCxn id="173" idx="0"/>
          </p:cNvCxnSpPr>
          <p:nvPr/>
        </p:nvCxnSpPr>
        <p:spPr>
          <a:xfrm rot="5400000">
            <a:off x="3238459" y="2431173"/>
            <a:ext cx="647399" cy="4224431"/>
          </a:xfrm>
          <a:prstGeom prst="bentConnector3">
            <a:avLst>
              <a:gd name="adj1" fmla="val 72985"/>
            </a:avLst>
          </a:prstGeom>
          <a:ln w="3810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3" name="矢印: 右 2">
            <a:extLst>
              <a:ext uri="{FF2B5EF4-FFF2-40B4-BE49-F238E27FC236}">
                <a16:creationId xmlns:a16="http://schemas.microsoft.com/office/drawing/2014/main" id="{EF3D3F78-198F-408F-B18A-3A7B17F591F4}"/>
              </a:ext>
            </a:extLst>
          </p:cNvPr>
          <p:cNvSpPr/>
          <p:nvPr/>
        </p:nvSpPr>
        <p:spPr>
          <a:xfrm>
            <a:off x="1771559" y="2643489"/>
            <a:ext cx="279473" cy="991880"/>
          </a:xfrm>
          <a:prstGeom prst="rightArrow">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dirty="0"/>
          </a:p>
        </p:txBody>
      </p:sp>
      <p:sp>
        <p:nvSpPr>
          <p:cNvPr id="24" name="テキスト ボックス 23">
            <a:extLst>
              <a:ext uri="{FF2B5EF4-FFF2-40B4-BE49-F238E27FC236}">
                <a16:creationId xmlns:a16="http://schemas.microsoft.com/office/drawing/2014/main" id="{E630C73F-902D-4111-9605-054C72BDF109}"/>
              </a:ext>
            </a:extLst>
          </p:cNvPr>
          <p:cNvSpPr txBox="1"/>
          <p:nvPr/>
        </p:nvSpPr>
        <p:spPr>
          <a:xfrm>
            <a:off x="235671" y="2959723"/>
            <a:ext cx="1457450" cy="369332"/>
          </a:xfrm>
          <a:prstGeom prst="rect">
            <a:avLst/>
          </a:prstGeom>
          <a:solidFill>
            <a:schemeClr val="bg2"/>
          </a:solidFill>
          <a:ln>
            <a:solidFill>
              <a:schemeClr val="tx1"/>
            </a:solidFill>
          </a:ln>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rPr>
              <a:t>シナリオ変数</a:t>
            </a:r>
          </a:p>
        </p:txBody>
      </p:sp>
      <p:sp>
        <p:nvSpPr>
          <p:cNvPr id="25" name="四角形: 角を丸くする 24">
            <a:extLst>
              <a:ext uri="{FF2B5EF4-FFF2-40B4-BE49-F238E27FC236}">
                <a16:creationId xmlns:a16="http://schemas.microsoft.com/office/drawing/2014/main" id="{39712CCF-A96B-4230-8842-C5BA51C5B3D6}"/>
              </a:ext>
            </a:extLst>
          </p:cNvPr>
          <p:cNvSpPr/>
          <p:nvPr/>
        </p:nvSpPr>
        <p:spPr>
          <a:xfrm>
            <a:off x="2300288" y="3158776"/>
            <a:ext cx="2092194" cy="791308"/>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dirty="0">
                <a:solidFill>
                  <a:schemeClr val="tx1"/>
                </a:solidFill>
                <a:latin typeface="ＭＳ Ｐゴシック" panose="020B0600070205080204" pitchFamily="50" charset="-128"/>
                <a:ea typeface="ＭＳ Ｐゴシック" panose="020B0600070205080204" pitchFamily="50" charset="-128"/>
              </a:rPr>
              <a:t>モジュラーロボット配分</a:t>
            </a:r>
            <a:endParaRPr kumimoji="1" lang="en-US" altLang="ja-JP" sz="1500" dirty="0">
              <a:solidFill>
                <a:schemeClr val="tx1"/>
              </a:solidFill>
              <a:latin typeface="ＭＳ Ｐゴシック" panose="020B0600070205080204" pitchFamily="50" charset="-128"/>
              <a:ea typeface="ＭＳ Ｐゴシック" panose="020B0600070205080204" pitchFamily="50" charset="-128"/>
            </a:endParaRPr>
          </a:p>
          <a:p>
            <a:pPr algn="ctr"/>
            <a:r>
              <a:rPr kumimoji="1" lang="ja-JP" altLang="en-US" sz="1500" dirty="0">
                <a:solidFill>
                  <a:schemeClr val="tx1"/>
                </a:solidFill>
                <a:latin typeface="ＭＳ Ｐゴシック" panose="020B0600070205080204" pitchFamily="50" charset="-128"/>
                <a:ea typeface="ＭＳ Ｐゴシック" panose="020B0600070205080204" pitchFamily="50" charset="-128"/>
              </a:rPr>
              <a:t>多目的最適化</a:t>
            </a:r>
          </a:p>
        </p:txBody>
      </p:sp>
      <p:sp>
        <p:nvSpPr>
          <p:cNvPr id="28" name="四角形: 角を丸くする 27">
            <a:extLst>
              <a:ext uri="{FF2B5EF4-FFF2-40B4-BE49-F238E27FC236}">
                <a16:creationId xmlns:a16="http://schemas.microsoft.com/office/drawing/2014/main" id="{7E56719D-C46A-4F77-918C-0B775C643076}"/>
              </a:ext>
            </a:extLst>
          </p:cNvPr>
          <p:cNvSpPr/>
          <p:nvPr/>
        </p:nvSpPr>
        <p:spPr>
          <a:xfrm>
            <a:off x="6956914" y="2772962"/>
            <a:ext cx="1467895" cy="362683"/>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50" dirty="0">
                <a:solidFill>
                  <a:schemeClr val="tx1"/>
                </a:solidFill>
                <a:latin typeface="ＭＳ Ｐゴシック" panose="020B0600070205080204" pitchFamily="50" charset="-128"/>
                <a:ea typeface="ＭＳ Ｐゴシック" panose="020B0600070205080204" pitchFamily="50" charset="-128"/>
              </a:rPr>
              <a:t>スケジューリング</a:t>
            </a:r>
          </a:p>
        </p:txBody>
      </p:sp>
      <p:sp>
        <p:nvSpPr>
          <p:cNvPr id="30" name="四角形: 角を丸くする 29">
            <a:extLst>
              <a:ext uri="{FF2B5EF4-FFF2-40B4-BE49-F238E27FC236}">
                <a16:creationId xmlns:a16="http://schemas.microsoft.com/office/drawing/2014/main" id="{7626DAF4-F398-4313-8C36-80F016A655FF}"/>
              </a:ext>
            </a:extLst>
          </p:cNvPr>
          <p:cNvSpPr/>
          <p:nvPr/>
        </p:nvSpPr>
        <p:spPr>
          <a:xfrm>
            <a:off x="6956914" y="3191746"/>
            <a:ext cx="1467895" cy="362683"/>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50" dirty="0">
                <a:solidFill>
                  <a:schemeClr val="tx1"/>
                </a:solidFill>
                <a:latin typeface="ＭＳ Ｐゴシック" panose="020B0600070205080204" pitchFamily="50" charset="-128"/>
                <a:ea typeface="ＭＳ Ｐゴシック" panose="020B0600070205080204" pitchFamily="50" charset="-128"/>
              </a:rPr>
              <a:t>スケジューリング</a:t>
            </a:r>
          </a:p>
        </p:txBody>
      </p:sp>
      <p:sp>
        <p:nvSpPr>
          <p:cNvPr id="31" name="四角形: 角を丸くする 30">
            <a:extLst>
              <a:ext uri="{FF2B5EF4-FFF2-40B4-BE49-F238E27FC236}">
                <a16:creationId xmlns:a16="http://schemas.microsoft.com/office/drawing/2014/main" id="{A0F51E62-875B-41F8-BD25-9A1473D338F3}"/>
              </a:ext>
            </a:extLst>
          </p:cNvPr>
          <p:cNvSpPr/>
          <p:nvPr/>
        </p:nvSpPr>
        <p:spPr>
          <a:xfrm>
            <a:off x="6956914" y="3887486"/>
            <a:ext cx="1467895" cy="362683"/>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50" dirty="0">
                <a:solidFill>
                  <a:schemeClr val="tx1"/>
                </a:solidFill>
                <a:latin typeface="ＭＳ Ｐゴシック" panose="020B0600070205080204" pitchFamily="50" charset="-128"/>
                <a:ea typeface="ＭＳ Ｐゴシック" panose="020B0600070205080204" pitchFamily="50" charset="-128"/>
              </a:rPr>
              <a:t>スケジューリング</a:t>
            </a:r>
          </a:p>
        </p:txBody>
      </p:sp>
      <p:cxnSp>
        <p:nvCxnSpPr>
          <p:cNvPr id="33" name="直線矢印コネクタ 32">
            <a:extLst>
              <a:ext uri="{FF2B5EF4-FFF2-40B4-BE49-F238E27FC236}">
                <a16:creationId xmlns:a16="http://schemas.microsoft.com/office/drawing/2014/main" id="{59A1963E-ACE4-4E93-A7E3-176B18B1DDDB}"/>
              </a:ext>
            </a:extLst>
          </p:cNvPr>
          <p:cNvCxnSpPr>
            <a:cxnSpLocks/>
            <a:stCxn id="12" idx="3"/>
            <a:endCxn id="28" idx="1"/>
          </p:cNvCxnSpPr>
          <p:nvPr/>
        </p:nvCxnSpPr>
        <p:spPr>
          <a:xfrm flipV="1">
            <a:off x="6483448" y="2954304"/>
            <a:ext cx="473466" cy="501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9C4027D5-CE7C-44CD-A460-1C62E163EDAC}"/>
              </a:ext>
            </a:extLst>
          </p:cNvPr>
          <p:cNvCxnSpPr>
            <a:cxnSpLocks/>
            <a:stCxn id="12" idx="3"/>
            <a:endCxn id="30" idx="1"/>
          </p:cNvCxnSpPr>
          <p:nvPr/>
        </p:nvCxnSpPr>
        <p:spPr>
          <a:xfrm flipV="1">
            <a:off x="6483448" y="3373088"/>
            <a:ext cx="473466" cy="82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AAFA2F74-0919-4B92-BB49-3C8B592C21F0}"/>
              </a:ext>
            </a:extLst>
          </p:cNvPr>
          <p:cNvCxnSpPr>
            <a:cxnSpLocks/>
            <a:stCxn id="12" idx="3"/>
            <a:endCxn id="31" idx="1"/>
          </p:cNvCxnSpPr>
          <p:nvPr/>
        </p:nvCxnSpPr>
        <p:spPr>
          <a:xfrm>
            <a:off x="6483448" y="3455640"/>
            <a:ext cx="473466" cy="6131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D5F2ACDE-F6FA-4F5F-9D81-F21B6BFF9171}"/>
              </a:ext>
            </a:extLst>
          </p:cNvPr>
          <p:cNvSpPr txBox="1"/>
          <p:nvPr/>
        </p:nvSpPr>
        <p:spPr>
          <a:xfrm rot="5400000">
            <a:off x="7478338" y="3546161"/>
            <a:ext cx="415498" cy="369332"/>
          </a:xfrm>
          <a:prstGeom prst="rect">
            <a:avLst/>
          </a:prstGeom>
          <a:noFill/>
        </p:spPr>
        <p:txBody>
          <a:bodyPr wrap="none" rtlCol="0">
            <a:spAutoFit/>
          </a:bodyPr>
          <a:lstStyle/>
          <a:p>
            <a:r>
              <a:rPr kumimoji="1" lang="en-US" altLang="ja-JP" dirty="0">
                <a:latin typeface="ＭＳ Ｐゴシック" panose="020B0600070205080204" pitchFamily="50" charset="-128"/>
                <a:ea typeface="ＭＳ Ｐゴシック" panose="020B0600070205080204" pitchFamily="50" charset="-128"/>
              </a:rPr>
              <a:t>…</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43" name="コネクタ: カギ線 42">
            <a:extLst>
              <a:ext uri="{FF2B5EF4-FFF2-40B4-BE49-F238E27FC236}">
                <a16:creationId xmlns:a16="http://schemas.microsoft.com/office/drawing/2014/main" id="{092040ED-775F-4538-90F8-421283945B96}"/>
              </a:ext>
            </a:extLst>
          </p:cNvPr>
          <p:cNvCxnSpPr>
            <a:cxnSpLocks/>
            <a:stCxn id="45" idx="0"/>
            <a:endCxn id="25" idx="0"/>
          </p:cNvCxnSpPr>
          <p:nvPr/>
        </p:nvCxnSpPr>
        <p:spPr>
          <a:xfrm rot="16200000" flipV="1">
            <a:off x="5785419" y="719742"/>
            <a:ext cx="388235" cy="5266302"/>
          </a:xfrm>
          <a:prstGeom prst="bentConnector3">
            <a:avLst>
              <a:gd name="adj1" fmla="val 25248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5" name="楕円 44">
            <a:extLst>
              <a:ext uri="{FF2B5EF4-FFF2-40B4-BE49-F238E27FC236}">
                <a16:creationId xmlns:a16="http://schemas.microsoft.com/office/drawing/2014/main" id="{BFC11566-ACB4-41F8-8ABE-309C9362AE84}"/>
              </a:ext>
            </a:extLst>
          </p:cNvPr>
          <p:cNvSpPr/>
          <p:nvPr/>
        </p:nvSpPr>
        <p:spPr>
          <a:xfrm>
            <a:off x="8585687" y="3547010"/>
            <a:ext cx="54000" cy="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6" name="矢印: 右 45">
            <a:extLst>
              <a:ext uri="{FF2B5EF4-FFF2-40B4-BE49-F238E27FC236}">
                <a16:creationId xmlns:a16="http://schemas.microsoft.com/office/drawing/2014/main" id="{ABFF4007-F1B5-43F6-BF73-24BB0F2BB4DA}"/>
              </a:ext>
            </a:extLst>
          </p:cNvPr>
          <p:cNvSpPr/>
          <p:nvPr/>
        </p:nvSpPr>
        <p:spPr>
          <a:xfrm>
            <a:off x="4476587" y="3170342"/>
            <a:ext cx="279473" cy="797902"/>
          </a:xfrm>
          <a:prstGeom prst="rightArrow">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cxnSp>
        <p:nvCxnSpPr>
          <p:cNvPr id="53" name="直線コネクタ 52">
            <a:extLst>
              <a:ext uri="{FF2B5EF4-FFF2-40B4-BE49-F238E27FC236}">
                <a16:creationId xmlns:a16="http://schemas.microsoft.com/office/drawing/2014/main" id="{8F37A0D6-9811-48AB-B0D4-A2EC23067ADA}"/>
              </a:ext>
            </a:extLst>
          </p:cNvPr>
          <p:cNvCxnSpPr>
            <a:cxnSpLocks/>
            <a:stCxn id="28" idx="3"/>
            <a:endCxn id="45" idx="3"/>
          </p:cNvCxnSpPr>
          <p:nvPr/>
        </p:nvCxnSpPr>
        <p:spPr>
          <a:xfrm>
            <a:off x="8424809" y="2954304"/>
            <a:ext cx="168786" cy="63879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5CC3D42E-EBE5-423B-B823-2922E6B35882}"/>
              </a:ext>
            </a:extLst>
          </p:cNvPr>
          <p:cNvCxnSpPr>
            <a:cxnSpLocks/>
            <a:stCxn id="30" idx="3"/>
            <a:endCxn id="45" idx="2"/>
          </p:cNvCxnSpPr>
          <p:nvPr/>
        </p:nvCxnSpPr>
        <p:spPr>
          <a:xfrm>
            <a:off x="8424809" y="3373088"/>
            <a:ext cx="160878" cy="200922"/>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9EC91C1E-C2EB-43F8-9DB0-289B085CAF6B}"/>
              </a:ext>
            </a:extLst>
          </p:cNvPr>
          <p:cNvCxnSpPr>
            <a:cxnSpLocks/>
            <a:stCxn id="31" idx="3"/>
            <a:endCxn id="45" idx="2"/>
          </p:cNvCxnSpPr>
          <p:nvPr/>
        </p:nvCxnSpPr>
        <p:spPr>
          <a:xfrm flipV="1">
            <a:off x="8424809" y="3574010"/>
            <a:ext cx="160878" cy="494818"/>
          </a:xfrm>
          <a:prstGeom prst="line">
            <a:avLst/>
          </a:prstGeom>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0B4BC866-C331-4B45-9528-87CF568EBC5E}"/>
              </a:ext>
            </a:extLst>
          </p:cNvPr>
          <p:cNvSpPr txBox="1"/>
          <p:nvPr/>
        </p:nvSpPr>
        <p:spPr>
          <a:xfrm>
            <a:off x="4490799" y="2144308"/>
            <a:ext cx="2212465" cy="369332"/>
          </a:xfrm>
          <a:prstGeom prst="rect">
            <a:avLst/>
          </a:prstGeom>
          <a:noFill/>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rPr>
              <a:t>故障などの状況変化</a:t>
            </a:r>
          </a:p>
        </p:txBody>
      </p:sp>
      <p:sp>
        <p:nvSpPr>
          <p:cNvPr id="63" name="四角形: 角を丸くする 62">
            <a:extLst>
              <a:ext uri="{FF2B5EF4-FFF2-40B4-BE49-F238E27FC236}">
                <a16:creationId xmlns:a16="http://schemas.microsoft.com/office/drawing/2014/main" id="{924235FD-B818-4E0D-9470-97376E70C02D}"/>
              </a:ext>
            </a:extLst>
          </p:cNvPr>
          <p:cNvSpPr/>
          <p:nvPr/>
        </p:nvSpPr>
        <p:spPr>
          <a:xfrm>
            <a:off x="2136531" y="2129149"/>
            <a:ext cx="6851405" cy="2439458"/>
          </a:xfrm>
          <a:prstGeom prst="round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cxnSp>
        <p:nvCxnSpPr>
          <p:cNvPr id="65" name="コネクタ: カギ線 64">
            <a:extLst>
              <a:ext uri="{FF2B5EF4-FFF2-40B4-BE49-F238E27FC236}">
                <a16:creationId xmlns:a16="http://schemas.microsoft.com/office/drawing/2014/main" id="{B758F139-3AE1-43D6-8035-628495FC0E10}"/>
              </a:ext>
            </a:extLst>
          </p:cNvPr>
          <p:cNvCxnSpPr>
            <a:cxnSpLocks/>
            <a:stCxn id="24" idx="1"/>
            <a:endCxn id="69" idx="1"/>
          </p:cNvCxnSpPr>
          <p:nvPr/>
        </p:nvCxnSpPr>
        <p:spPr>
          <a:xfrm rot="10800000" flipH="1" flipV="1">
            <a:off x="235670" y="3144389"/>
            <a:ext cx="108121" cy="787946"/>
          </a:xfrm>
          <a:prstGeom prst="bentConnector3">
            <a:avLst>
              <a:gd name="adj1" fmla="val -87898"/>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左大かっこ 68">
            <a:extLst>
              <a:ext uri="{FF2B5EF4-FFF2-40B4-BE49-F238E27FC236}">
                <a16:creationId xmlns:a16="http://schemas.microsoft.com/office/drawing/2014/main" id="{AA7AD5B4-5B91-4012-95D3-D2416F1D96EB}"/>
              </a:ext>
            </a:extLst>
          </p:cNvPr>
          <p:cNvSpPr/>
          <p:nvPr/>
        </p:nvSpPr>
        <p:spPr>
          <a:xfrm>
            <a:off x="343792" y="3513835"/>
            <a:ext cx="70337" cy="83700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74" name="テキスト ボックス 73">
            <a:extLst>
              <a:ext uri="{FF2B5EF4-FFF2-40B4-BE49-F238E27FC236}">
                <a16:creationId xmlns:a16="http://schemas.microsoft.com/office/drawing/2014/main" id="{69C654E4-FE2C-4949-A5B2-B91B74D9DE2D}"/>
              </a:ext>
            </a:extLst>
          </p:cNvPr>
          <p:cNvSpPr txBox="1"/>
          <p:nvPr/>
        </p:nvSpPr>
        <p:spPr>
          <a:xfrm>
            <a:off x="373174" y="3504102"/>
            <a:ext cx="1788001" cy="923330"/>
          </a:xfrm>
          <a:prstGeom prst="rect">
            <a:avLst/>
          </a:prstGeom>
          <a:noFill/>
        </p:spPr>
        <p:txBody>
          <a:bodyPr wrap="square" rtlCol="0">
            <a:spAutoFit/>
          </a:bodyPr>
          <a:lstStyle/>
          <a:p>
            <a:pPr marL="214313" indent="-214313">
              <a:buFont typeface="Arial" panose="020B0604020202020204" pitchFamily="34" charset="0"/>
              <a:buChar char="•"/>
            </a:pPr>
            <a:r>
              <a:rPr kumimoji="1" lang="ja-JP" altLang="en-US" sz="1350" dirty="0">
                <a:latin typeface="ＭＳ Ｐゴシック" panose="020B0600070205080204" pitchFamily="50" charset="-128"/>
                <a:ea typeface="ＭＳ Ｐゴシック" panose="020B0600070205080204" pitchFamily="50" charset="-128"/>
              </a:rPr>
              <a:t>作業内訳</a:t>
            </a:r>
            <a:endParaRPr kumimoji="1" lang="en-US" altLang="ja-JP" sz="1350" dirty="0">
              <a:latin typeface="ＭＳ Ｐゴシック" panose="020B0600070205080204" pitchFamily="50" charset="-128"/>
              <a:ea typeface="ＭＳ Ｐゴシック" panose="020B0600070205080204" pitchFamily="50" charset="-128"/>
            </a:endParaRPr>
          </a:p>
          <a:p>
            <a:pPr marL="214313" indent="-214313">
              <a:buFont typeface="Arial" panose="020B0604020202020204" pitchFamily="34" charset="0"/>
              <a:buChar char="•"/>
            </a:pPr>
            <a:r>
              <a:rPr kumimoji="1" lang="ja-JP" altLang="en-US" sz="1350" dirty="0">
                <a:latin typeface="ＭＳ Ｐゴシック" panose="020B0600070205080204" pitchFamily="50" charset="-128"/>
                <a:ea typeface="ＭＳ Ｐゴシック" panose="020B0600070205080204" pitchFamily="50" charset="-128"/>
              </a:rPr>
              <a:t>各ロボットの性能</a:t>
            </a:r>
            <a:endParaRPr kumimoji="1" lang="en-US" altLang="ja-JP" sz="1350" dirty="0">
              <a:latin typeface="ＭＳ Ｐゴシック" panose="020B0600070205080204" pitchFamily="50" charset="-128"/>
              <a:ea typeface="ＭＳ Ｐゴシック" panose="020B0600070205080204" pitchFamily="50" charset="-128"/>
            </a:endParaRPr>
          </a:p>
          <a:p>
            <a:pPr marL="214313" indent="-214313">
              <a:buFont typeface="Arial" panose="020B0604020202020204" pitchFamily="34" charset="0"/>
              <a:buChar char="•"/>
            </a:pPr>
            <a:r>
              <a:rPr kumimoji="1" lang="ja-JP" altLang="en-US" sz="1350" dirty="0">
                <a:latin typeface="ＭＳ Ｐゴシック" panose="020B0600070205080204" pitchFamily="50" charset="-128"/>
                <a:ea typeface="ＭＳ Ｐゴシック" panose="020B0600070205080204" pitchFamily="50" charset="-128"/>
              </a:rPr>
              <a:t>モジュールリソース</a:t>
            </a:r>
            <a:endParaRPr kumimoji="1" lang="en-US" altLang="ja-JP" sz="1350" dirty="0">
              <a:latin typeface="ＭＳ Ｐゴシック" panose="020B0600070205080204" pitchFamily="50" charset="-128"/>
              <a:ea typeface="ＭＳ Ｐゴシック" panose="020B0600070205080204" pitchFamily="50" charset="-128"/>
            </a:endParaRPr>
          </a:p>
          <a:p>
            <a:pPr marL="214313" indent="-214313">
              <a:buFont typeface="Arial" panose="020B0604020202020204" pitchFamily="34" charset="0"/>
              <a:buChar char="•"/>
            </a:pPr>
            <a:r>
              <a:rPr kumimoji="1" lang="ja-JP" altLang="en-US" sz="1350" dirty="0">
                <a:latin typeface="ＭＳ Ｐゴシック" panose="020B0600070205080204" pitchFamily="50" charset="-128"/>
                <a:ea typeface="ＭＳ Ｐゴシック" panose="020B0600070205080204" pitchFamily="50" charset="-128"/>
              </a:rPr>
              <a:t>故障発生シナリオ</a:t>
            </a:r>
          </a:p>
        </p:txBody>
      </p:sp>
      <p:sp>
        <p:nvSpPr>
          <p:cNvPr id="164" name="矢印: 右 163">
            <a:extLst>
              <a:ext uri="{FF2B5EF4-FFF2-40B4-BE49-F238E27FC236}">
                <a16:creationId xmlns:a16="http://schemas.microsoft.com/office/drawing/2014/main" id="{2EF804F6-98CB-4D53-B858-96B5E655194F}"/>
              </a:ext>
            </a:extLst>
          </p:cNvPr>
          <p:cNvSpPr/>
          <p:nvPr/>
        </p:nvSpPr>
        <p:spPr>
          <a:xfrm rot="5400000">
            <a:off x="7546350" y="4372481"/>
            <a:ext cx="279473" cy="797902"/>
          </a:xfrm>
          <a:prstGeom prst="rightArrow">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73" name="四角形: 角を丸くする 172">
            <a:extLst>
              <a:ext uri="{FF2B5EF4-FFF2-40B4-BE49-F238E27FC236}">
                <a16:creationId xmlns:a16="http://schemas.microsoft.com/office/drawing/2014/main" id="{DD219210-A780-4660-8391-4165F5F7094B}"/>
              </a:ext>
            </a:extLst>
          </p:cNvPr>
          <p:cNvSpPr/>
          <p:nvPr/>
        </p:nvSpPr>
        <p:spPr>
          <a:xfrm>
            <a:off x="324614" y="4867088"/>
            <a:ext cx="2250657" cy="1199871"/>
          </a:xfrm>
          <a:prstGeom prst="round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177" name="図 176">
            <a:extLst>
              <a:ext uri="{FF2B5EF4-FFF2-40B4-BE49-F238E27FC236}">
                <a16:creationId xmlns:a16="http://schemas.microsoft.com/office/drawing/2014/main" id="{B3E0B499-0C81-4850-B50E-C05992ECC055}"/>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52099" t="15060" r="4881" b="45540"/>
          <a:stretch/>
        </p:blipFill>
        <p:spPr>
          <a:xfrm>
            <a:off x="1049011" y="4967730"/>
            <a:ext cx="615720" cy="403883"/>
          </a:xfrm>
          <a:prstGeom prst="rect">
            <a:avLst/>
          </a:prstGeom>
        </p:spPr>
      </p:pic>
      <p:cxnSp>
        <p:nvCxnSpPr>
          <p:cNvPr id="179" name="直線コネクタ 178">
            <a:extLst>
              <a:ext uri="{FF2B5EF4-FFF2-40B4-BE49-F238E27FC236}">
                <a16:creationId xmlns:a16="http://schemas.microsoft.com/office/drawing/2014/main" id="{C4615B42-4BA2-4EC8-A6D9-3CFAAB8E0DF2}"/>
              </a:ext>
            </a:extLst>
          </p:cNvPr>
          <p:cNvCxnSpPr>
            <a:cxnSpLocks/>
          </p:cNvCxnSpPr>
          <p:nvPr/>
        </p:nvCxnSpPr>
        <p:spPr>
          <a:xfrm flipH="1">
            <a:off x="378960" y="4932893"/>
            <a:ext cx="2135573" cy="105172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3" name="テキスト ボックス 182">
            <a:extLst>
              <a:ext uri="{FF2B5EF4-FFF2-40B4-BE49-F238E27FC236}">
                <a16:creationId xmlns:a16="http://schemas.microsoft.com/office/drawing/2014/main" id="{0EF24C53-4045-4224-AA37-87C53393D9F8}"/>
              </a:ext>
            </a:extLst>
          </p:cNvPr>
          <p:cNvSpPr txBox="1"/>
          <p:nvPr/>
        </p:nvSpPr>
        <p:spPr>
          <a:xfrm>
            <a:off x="2030306" y="5702673"/>
            <a:ext cx="476412" cy="300082"/>
          </a:xfrm>
          <a:prstGeom prst="rect">
            <a:avLst/>
          </a:prstGeom>
          <a:noFill/>
        </p:spPr>
        <p:txBody>
          <a:bodyPr wrap="none" rtlCol="0">
            <a:spAutoFit/>
          </a:bodyPr>
          <a:lstStyle/>
          <a:p>
            <a:r>
              <a:rPr kumimoji="1" lang="en-US" altLang="ja-JP" sz="1350" dirty="0">
                <a:latin typeface="ＭＳ Ｐゴシック" panose="020B0600070205080204" pitchFamily="50" charset="-128"/>
                <a:ea typeface="ＭＳ Ｐゴシック" panose="020B0600070205080204" pitchFamily="50" charset="-128"/>
              </a:rPr>
              <a:t>×</a:t>
            </a:r>
            <a:r>
              <a:rPr kumimoji="1" lang="ja-JP" altLang="en-US" sz="1350" dirty="0">
                <a:latin typeface="ＭＳ Ｐゴシック" panose="020B0600070205080204" pitchFamily="50" charset="-128"/>
                <a:ea typeface="ＭＳ Ｐゴシック" panose="020B0600070205080204" pitchFamily="50" charset="-128"/>
              </a:rPr>
              <a:t>３</a:t>
            </a:r>
          </a:p>
        </p:txBody>
      </p:sp>
      <p:pic>
        <p:nvPicPr>
          <p:cNvPr id="184" name="図 183">
            <a:extLst>
              <a:ext uri="{FF2B5EF4-FFF2-40B4-BE49-F238E27FC236}">
                <a16:creationId xmlns:a16="http://schemas.microsoft.com/office/drawing/2014/main" id="{5D59C103-065D-4F1E-B26D-B92E7420B881}"/>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5353" t="59764" r="53585"/>
          <a:stretch/>
        </p:blipFill>
        <p:spPr>
          <a:xfrm>
            <a:off x="1097555" y="5635200"/>
            <a:ext cx="551003" cy="386710"/>
          </a:xfrm>
          <a:prstGeom prst="rect">
            <a:avLst/>
          </a:prstGeom>
        </p:spPr>
      </p:pic>
      <p:pic>
        <p:nvPicPr>
          <p:cNvPr id="185" name="図 184">
            <a:extLst>
              <a:ext uri="{FF2B5EF4-FFF2-40B4-BE49-F238E27FC236}">
                <a16:creationId xmlns:a16="http://schemas.microsoft.com/office/drawing/2014/main" id="{842DEAA0-0C92-4E97-B520-375CCDCD076C}"/>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52099" t="56956" r="2626"/>
          <a:stretch/>
        </p:blipFill>
        <p:spPr>
          <a:xfrm>
            <a:off x="394759" y="5288519"/>
            <a:ext cx="551003" cy="375195"/>
          </a:xfrm>
          <a:prstGeom prst="rect">
            <a:avLst/>
          </a:prstGeom>
        </p:spPr>
      </p:pic>
      <p:pic>
        <p:nvPicPr>
          <p:cNvPr id="187" name="図 186">
            <a:extLst>
              <a:ext uri="{FF2B5EF4-FFF2-40B4-BE49-F238E27FC236}">
                <a16:creationId xmlns:a16="http://schemas.microsoft.com/office/drawing/2014/main" id="{9B7F997B-4ACD-43E5-8A7C-6E8C1C9B75AE}"/>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5353" t="13155" r="53585" b="42048"/>
          <a:stretch/>
        </p:blipFill>
        <p:spPr>
          <a:xfrm>
            <a:off x="1751808" y="5352223"/>
            <a:ext cx="529832" cy="414003"/>
          </a:xfrm>
          <a:prstGeom prst="rect">
            <a:avLst/>
          </a:prstGeom>
        </p:spPr>
      </p:pic>
      <p:sp>
        <p:nvSpPr>
          <p:cNvPr id="188" name="テキスト ボックス 187">
            <a:extLst>
              <a:ext uri="{FF2B5EF4-FFF2-40B4-BE49-F238E27FC236}">
                <a16:creationId xmlns:a16="http://schemas.microsoft.com/office/drawing/2014/main" id="{C0223D34-4522-4E6A-BF52-F47A2589412C}"/>
              </a:ext>
            </a:extLst>
          </p:cNvPr>
          <p:cNvSpPr txBox="1"/>
          <p:nvPr/>
        </p:nvSpPr>
        <p:spPr>
          <a:xfrm>
            <a:off x="2344110" y="5135586"/>
            <a:ext cx="1023037" cy="507831"/>
          </a:xfrm>
          <a:prstGeom prst="rect">
            <a:avLst/>
          </a:prstGeom>
          <a:solidFill>
            <a:schemeClr val="bg1">
              <a:alpha val="50000"/>
            </a:schemeClr>
          </a:solidFill>
        </p:spPr>
        <p:txBody>
          <a:bodyPr wrap="none" rtlCol="0">
            <a:spAutoFit/>
          </a:bodyPr>
          <a:lstStyle/>
          <a:p>
            <a:r>
              <a:rPr kumimoji="1" lang="ja-JP" altLang="en-US" sz="1350" dirty="0">
                <a:latin typeface="ＭＳ Ｐゴシック" panose="020B0600070205080204" pitchFamily="50" charset="-128"/>
                <a:ea typeface="ＭＳ Ｐゴシック" panose="020B0600070205080204" pitchFamily="50" charset="-128"/>
              </a:rPr>
              <a:t>工作効率</a:t>
            </a:r>
            <a:r>
              <a:rPr kumimoji="1" lang="en-US" altLang="ja-JP" sz="1350" dirty="0">
                <a:latin typeface="ＭＳ Ｐゴシック" panose="020B0600070205080204" pitchFamily="50" charset="-128"/>
                <a:ea typeface="ＭＳ Ｐゴシック" panose="020B0600070205080204" pitchFamily="50" charset="-128"/>
                <a:sym typeface="Wingdings" panose="05000000000000000000" pitchFamily="2" charset="2"/>
              </a:rPr>
              <a:t></a:t>
            </a:r>
          </a:p>
          <a:p>
            <a:r>
              <a:rPr kumimoji="1" lang="ja-JP" altLang="en-US" sz="1350" dirty="0">
                <a:latin typeface="ＭＳ Ｐゴシック" panose="020B0600070205080204" pitchFamily="50" charset="-128"/>
                <a:ea typeface="ＭＳ Ｐゴシック" panose="020B0600070205080204" pitchFamily="50" charset="-128"/>
                <a:sym typeface="Wingdings" panose="05000000000000000000" pitchFamily="2" charset="2"/>
              </a:rPr>
              <a:t>運搬効率</a:t>
            </a:r>
            <a:r>
              <a:rPr kumimoji="1" lang="en-US" altLang="ja-JP" sz="1350" dirty="0">
                <a:latin typeface="ＭＳ Ｐゴシック" panose="020B0600070205080204" pitchFamily="50" charset="-128"/>
                <a:ea typeface="ＭＳ Ｐゴシック" panose="020B0600070205080204" pitchFamily="50" charset="-128"/>
                <a:sym typeface="Wingdings" panose="05000000000000000000" pitchFamily="2" charset="2"/>
              </a:rPr>
              <a:t></a:t>
            </a:r>
            <a:endParaRPr kumimoji="1" lang="ja-JP" altLang="en-US" sz="1350" dirty="0">
              <a:latin typeface="ＭＳ Ｐゴシック" panose="020B0600070205080204" pitchFamily="50" charset="-128"/>
              <a:ea typeface="ＭＳ Ｐゴシック" panose="020B0600070205080204" pitchFamily="50" charset="-128"/>
            </a:endParaRPr>
          </a:p>
        </p:txBody>
      </p:sp>
      <p:sp>
        <p:nvSpPr>
          <p:cNvPr id="189" name="テキスト ボックス 188">
            <a:extLst>
              <a:ext uri="{FF2B5EF4-FFF2-40B4-BE49-F238E27FC236}">
                <a16:creationId xmlns:a16="http://schemas.microsoft.com/office/drawing/2014/main" id="{6F5DDD54-C258-4559-8202-EF6A139B8563}"/>
              </a:ext>
            </a:extLst>
          </p:cNvPr>
          <p:cNvSpPr txBox="1"/>
          <p:nvPr/>
        </p:nvSpPr>
        <p:spPr>
          <a:xfrm>
            <a:off x="199963" y="4545282"/>
            <a:ext cx="1023037" cy="507831"/>
          </a:xfrm>
          <a:prstGeom prst="rect">
            <a:avLst/>
          </a:prstGeom>
          <a:solidFill>
            <a:schemeClr val="bg1">
              <a:alpha val="50000"/>
            </a:schemeClr>
          </a:solidFill>
        </p:spPr>
        <p:txBody>
          <a:bodyPr wrap="none" rtlCol="0">
            <a:spAutoFit/>
          </a:bodyPr>
          <a:lstStyle/>
          <a:p>
            <a:r>
              <a:rPr kumimoji="1" lang="ja-JP" altLang="en-US" sz="1350" dirty="0">
                <a:latin typeface="ＭＳ Ｐゴシック" panose="020B0600070205080204" pitchFamily="50" charset="-128"/>
                <a:ea typeface="ＭＳ Ｐゴシック" panose="020B0600070205080204" pitchFamily="50" charset="-128"/>
              </a:rPr>
              <a:t>工作効率</a:t>
            </a:r>
            <a:r>
              <a:rPr kumimoji="1" lang="en-US" altLang="ja-JP" sz="1350" dirty="0">
                <a:latin typeface="ＭＳ Ｐゴシック" panose="020B0600070205080204" pitchFamily="50" charset="-128"/>
                <a:ea typeface="ＭＳ Ｐゴシック" panose="020B0600070205080204" pitchFamily="50" charset="-128"/>
                <a:sym typeface="Wingdings" panose="05000000000000000000" pitchFamily="2" charset="2"/>
              </a:rPr>
              <a:t></a:t>
            </a:r>
          </a:p>
          <a:p>
            <a:r>
              <a:rPr kumimoji="1" lang="ja-JP" altLang="en-US" sz="1350" dirty="0">
                <a:latin typeface="ＭＳ Ｐゴシック" panose="020B0600070205080204" pitchFamily="50" charset="-128"/>
                <a:ea typeface="ＭＳ Ｐゴシック" panose="020B0600070205080204" pitchFamily="50" charset="-128"/>
                <a:sym typeface="Wingdings" panose="05000000000000000000" pitchFamily="2" charset="2"/>
              </a:rPr>
              <a:t>運搬効率</a:t>
            </a:r>
            <a:r>
              <a:rPr kumimoji="1" lang="en-US" altLang="ja-JP" sz="1350" dirty="0">
                <a:latin typeface="ＭＳ Ｐゴシック" panose="020B0600070205080204" pitchFamily="50" charset="-128"/>
                <a:ea typeface="ＭＳ Ｐゴシック" panose="020B0600070205080204" pitchFamily="50" charset="-128"/>
                <a:sym typeface="Wingdings" panose="05000000000000000000" pitchFamily="2" charset="2"/>
              </a:rPr>
              <a:t></a:t>
            </a:r>
            <a:endParaRPr kumimoji="1" lang="ja-JP" altLang="en-US" sz="1350" dirty="0">
              <a:latin typeface="ＭＳ Ｐゴシック" panose="020B0600070205080204" pitchFamily="50" charset="-128"/>
              <a:ea typeface="ＭＳ Ｐゴシック" panose="020B0600070205080204" pitchFamily="50" charset="-128"/>
            </a:endParaRPr>
          </a:p>
        </p:txBody>
      </p:sp>
      <p:pic>
        <p:nvPicPr>
          <p:cNvPr id="71" name="図 70">
            <a:extLst>
              <a:ext uri="{FF2B5EF4-FFF2-40B4-BE49-F238E27FC236}">
                <a16:creationId xmlns:a16="http://schemas.microsoft.com/office/drawing/2014/main" id="{E596A72D-7BDB-D09C-0751-4E75AF73DE5A}"/>
              </a:ext>
            </a:extLst>
          </p:cNvPr>
          <p:cNvPicPr>
            <a:picLocks noChangeAspect="1"/>
          </p:cNvPicPr>
          <p:nvPr/>
        </p:nvPicPr>
        <p:blipFill>
          <a:blip r:embed="rId6"/>
          <a:stretch>
            <a:fillRect/>
          </a:stretch>
        </p:blipFill>
        <p:spPr>
          <a:xfrm>
            <a:off x="3629128" y="5030029"/>
            <a:ext cx="5190259" cy="995318"/>
          </a:xfrm>
          <a:prstGeom prst="rect">
            <a:avLst/>
          </a:prstGeom>
          <a:ln w="19050">
            <a:solidFill>
              <a:schemeClr val="tx1"/>
            </a:solidFill>
          </a:ln>
        </p:spPr>
      </p:pic>
      <p:sp>
        <p:nvSpPr>
          <p:cNvPr id="5" name="テキスト ボックス 4">
            <a:extLst>
              <a:ext uri="{FF2B5EF4-FFF2-40B4-BE49-F238E27FC236}">
                <a16:creationId xmlns:a16="http://schemas.microsoft.com/office/drawing/2014/main" id="{BC711BEF-46EF-93A9-D412-6F51A4BED0B4}"/>
              </a:ext>
            </a:extLst>
          </p:cNvPr>
          <p:cNvSpPr txBox="1"/>
          <p:nvPr/>
        </p:nvSpPr>
        <p:spPr>
          <a:xfrm>
            <a:off x="2924801" y="3968244"/>
            <a:ext cx="1723549" cy="276999"/>
          </a:xfrm>
          <a:prstGeom prst="rect">
            <a:avLst/>
          </a:prstGeom>
          <a:noFill/>
        </p:spPr>
        <p:txBody>
          <a:bodyPr wrap="none" rtlCol="0">
            <a:spAutoFit/>
          </a:bodyPr>
          <a:lstStyle/>
          <a:p>
            <a:r>
              <a:rPr kumimoji="1" lang="ja-JP" altLang="en-US" sz="1200" dirty="0">
                <a:latin typeface="ＭＳ Ｐゴシック" panose="020B0600070205080204" pitchFamily="50" charset="-128"/>
                <a:ea typeface="ＭＳ Ｐゴシック" panose="020B0600070205080204" pitchFamily="50" charset="-128"/>
              </a:rPr>
              <a:t>（進化型多目的最適化）</a:t>
            </a:r>
          </a:p>
        </p:txBody>
      </p:sp>
      <p:sp>
        <p:nvSpPr>
          <p:cNvPr id="6" name="テキスト ボックス 5">
            <a:extLst>
              <a:ext uri="{FF2B5EF4-FFF2-40B4-BE49-F238E27FC236}">
                <a16:creationId xmlns:a16="http://schemas.microsoft.com/office/drawing/2014/main" id="{289FF125-4C0B-83BA-E69A-31BCD73EC52F}"/>
              </a:ext>
            </a:extLst>
          </p:cNvPr>
          <p:cNvSpPr txBox="1"/>
          <p:nvPr/>
        </p:nvSpPr>
        <p:spPr>
          <a:xfrm>
            <a:off x="7686088" y="4225848"/>
            <a:ext cx="954107" cy="276999"/>
          </a:xfrm>
          <a:prstGeom prst="rect">
            <a:avLst/>
          </a:prstGeom>
          <a:noFill/>
        </p:spPr>
        <p:txBody>
          <a:bodyPr wrap="none" rtlCol="0">
            <a:spAutoFit/>
          </a:bodyPr>
          <a:lstStyle/>
          <a:p>
            <a:r>
              <a:rPr kumimoji="1" lang="ja-JP" altLang="en-US" sz="1200" dirty="0">
                <a:latin typeface="ＭＳ Ｐゴシック" panose="020B0600070205080204" pitchFamily="50" charset="-128"/>
                <a:ea typeface="ＭＳ Ｐゴシック" panose="020B0600070205080204" pitchFamily="50" charset="-128"/>
              </a:rPr>
              <a:t>（進化計算）</a:t>
            </a:r>
          </a:p>
        </p:txBody>
      </p:sp>
      <p:sp>
        <p:nvSpPr>
          <p:cNvPr id="12" name="正方形/長方形 11">
            <a:extLst>
              <a:ext uri="{FF2B5EF4-FFF2-40B4-BE49-F238E27FC236}">
                <a16:creationId xmlns:a16="http://schemas.microsoft.com/office/drawing/2014/main" id="{366583DF-E161-DC32-27A8-44218EDFA7B6}"/>
              </a:ext>
            </a:extLst>
          </p:cNvPr>
          <p:cNvSpPr/>
          <p:nvPr/>
        </p:nvSpPr>
        <p:spPr>
          <a:xfrm>
            <a:off x="4865298" y="2691591"/>
            <a:ext cx="1618150" cy="1528098"/>
          </a:xfrm>
          <a:prstGeom prst="rect">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4" name="テキスト ボックス 13">
            <a:extLst>
              <a:ext uri="{FF2B5EF4-FFF2-40B4-BE49-F238E27FC236}">
                <a16:creationId xmlns:a16="http://schemas.microsoft.com/office/drawing/2014/main" id="{0D0C4446-5D45-4392-DCD5-3C49128E9500}"/>
              </a:ext>
            </a:extLst>
          </p:cNvPr>
          <p:cNvSpPr txBox="1"/>
          <p:nvPr/>
        </p:nvSpPr>
        <p:spPr>
          <a:xfrm>
            <a:off x="4883041" y="2734059"/>
            <a:ext cx="1582663" cy="300082"/>
          </a:xfrm>
          <a:prstGeom prst="rect">
            <a:avLst/>
          </a:prstGeom>
          <a:noFill/>
        </p:spPr>
        <p:txBody>
          <a:bodyPr wrap="square">
            <a:spAutoFit/>
          </a:bodyPr>
          <a:lstStyle/>
          <a:p>
            <a:pPr algn="ctr"/>
            <a:r>
              <a:rPr kumimoji="1" lang="ja-JP" altLang="en-US" sz="1350" dirty="0">
                <a:latin typeface="ＭＳ Ｐゴシック" panose="020B0600070205080204" pitchFamily="50" charset="-128"/>
                <a:ea typeface="ＭＳ Ｐゴシック" panose="020B0600070205080204" pitchFamily="50" charset="-128"/>
              </a:rPr>
              <a:t>有望なロボット配分</a:t>
            </a:r>
            <a:endParaRPr kumimoji="1" lang="en-US" altLang="ja-JP" sz="1350" dirty="0">
              <a:latin typeface="ＭＳ Ｐゴシック" panose="020B0600070205080204" pitchFamily="50" charset="-128"/>
              <a:ea typeface="ＭＳ Ｐゴシック" panose="020B0600070205080204" pitchFamily="50" charset="-128"/>
            </a:endParaRPr>
          </a:p>
        </p:txBody>
      </p:sp>
      <p:sp>
        <p:nvSpPr>
          <p:cNvPr id="15" name="四角形: 角を丸くする 14">
            <a:extLst>
              <a:ext uri="{FF2B5EF4-FFF2-40B4-BE49-F238E27FC236}">
                <a16:creationId xmlns:a16="http://schemas.microsoft.com/office/drawing/2014/main" id="{D1FA9BA9-58D6-E7BD-EFF3-F15F4E865D2B}"/>
              </a:ext>
            </a:extLst>
          </p:cNvPr>
          <p:cNvSpPr/>
          <p:nvPr/>
        </p:nvSpPr>
        <p:spPr>
          <a:xfrm>
            <a:off x="5084930" y="3050126"/>
            <a:ext cx="1136034" cy="311178"/>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350" dirty="0">
                <a:solidFill>
                  <a:schemeClr val="tx1"/>
                </a:solidFill>
                <a:latin typeface="ＭＳ Ｐゴシック" panose="020B0600070205080204" pitchFamily="50" charset="-128"/>
                <a:ea typeface="ＭＳ Ｐゴシック" panose="020B0600070205080204" pitchFamily="50" charset="-128"/>
              </a:rPr>
              <a:t>配分プラン</a:t>
            </a:r>
            <a:r>
              <a:rPr kumimoji="1" lang="en-US" altLang="ja-JP" sz="1350" dirty="0">
                <a:solidFill>
                  <a:schemeClr val="tx1"/>
                </a:solidFill>
                <a:latin typeface="ＭＳ Ｐゴシック" panose="020B0600070205080204" pitchFamily="50" charset="-128"/>
                <a:ea typeface="ＭＳ Ｐゴシック" panose="020B0600070205080204" pitchFamily="50" charset="-128"/>
              </a:rPr>
              <a:t>A</a:t>
            </a:r>
            <a:endParaRPr kumimoji="1" lang="ja-JP" altLang="en-US" sz="1350" dirty="0">
              <a:solidFill>
                <a:schemeClr val="tx1"/>
              </a:solidFill>
              <a:latin typeface="ＭＳ Ｐゴシック" panose="020B0600070205080204" pitchFamily="50" charset="-128"/>
              <a:ea typeface="ＭＳ Ｐゴシック" panose="020B0600070205080204" pitchFamily="50" charset="-128"/>
            </a:endParaRPr>
          </a:p>
        </p:txBody>
      </p:sp>
      <p:sp>
        <p:nvSpPr>
          <p:cNvPr id="16" name="四角形: 角を丸くする 15">
            <a:extLst>
              <a:ext uri="{FF2B5EF4-FFF2-40B4-BE49-F238E27FC236}">
                <a16:creationId xmlns:a16="http://schemas.microsoft.com/office/drawing/2014/main" id="{B1F9CB84-4391-798F-3A5F-9A72CA8ABD68}"/>
              </a:ext>
            </a:extLst>
          </p:cNvPr>
          <p:cNvSpPr/>
          <p:nvPr/>
        </p:nvSpPr>
        <p:spPr>
          <a:xfrm>
            <a:off x="5084930" y="3429728"/>
            <a:ext cx="1136034" cy="311178"/>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350" dirty="0">
                <a:solidFill>
                  <a:schemeClr val="tx1"/>
                </a:solidFill>
                <a:latin typeface="ＭＳ Ｐゴシック" panose="020B0600070205080204" pitchFamily="50" charset="-128"/>
                <a:ea typeface="ＭＳ Ｐゴシック" panose="020B0600070205080204" pitchFamily="50" charset="-128"/>
              </a:rPr>
              <a:t>配分プラン</a:t>
            </a:r>
            <a:r>
              <a:rPr kumimoji="1" lang="en-US" altLang="ja-JP" sz="1350" dirty="0">
                <a:solidFill>
                  <a:schemeClr val="tx1"/>
                </a:solidFill>
                <a:latin typeface="ＭＳ Ｐゴシック" panose="020B0600070205080204" pitchFamily="50" charset="-128"/>
                <a:ea typeface="ＭＳ Ｐゴシック" panose="020B0600070205080204" pitchFamily="50" charset="-128"/>
              </a:rPr>
              <a:t>B</a:t>
            </a:r>
            <a:endParaRPr kumimoji="1" lang="ja-JP" altLang="en-US" sz="1350" dirty="0">
              <a:solidFill>
                <a:schemeClr val="tx1"/>
              </a:solidFill>
              <a:latin typeface="ＭＳ Ｐゴシック" panose="020B0600070205080204" pitchFamily="50" charset="-128"/>
              <a:ea typeface="ＭＳ Ｐゴシック" panose="020B0600070205080204" pitchFamily="50" charset="-128"/>
            </a:endParaRPr>
          </a:p>
        </p:txBody>
      </p:sp>
      <p:sp>
        <p:nvSpPr>
          <p:cNvPr id="17" name="四角形: 角を丸くする 16">
            <a:extLst>
              <a:ext uri="{FF2B5EF4-FFF2-40B4-BE49-F238E27FC236}">
                <a16:creationId xmlns:a16="http://schemas.microsoft.com/office/drawing/2014/main" id="{453CF0D3-676C-C24B-3EBD-804CEDF56534}"/>
              </a:ext>
            </a:extLst>
          </p:cNvPr>
          <p:cNvSpPr/>
          <p:nvPr/>
        </p:nvSpPr>
        <p:spPr>
          <a:xfrm>
            <a:off x="5085978" y="3783826"/>
            <a:ext cx="1136034" cy="311178"/>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350" dirty="0">
                <a:solidFill>
                  <a:schemeClr val="tx1"/>
                </a:solidFill>
                <a:latin typeface="ＭＳ Ｐゴシック" panose="020B0600070205080204" pitchFamily="50" charset="-128"/>
                <a:ea typeface="ＭＳ Ｐゴシック" panose="020B0600070205080204" pitchFamily="50" charset="-128"/>
              </a:rPr>
              <a:t>配分プラン</a:t>
            </a:r>
            <a:r>
              <a:rPr kumimoji="1" lang="en-US" altLang="ja-JP" sz="1350" dirty="0">
                <a:solidFill>
                  <a:schemeClr val="tx1"/>
                </a:solidFill>
                <a:latin typeface="ＭＳ Ｐゴシック" panose="020B0600070205080204" pitchFamily="50" charset="-128"/>
                <a:ea typeface="ＭＳ Ｐゴシック" panose="020B0600070205080204" pitchFamily="50" charset="-128"/>
              </a:rPr>
              <a:t>C</a:t>
            </a:r>
            <a:endParaRPr kumimoji="1" lang="ja-JP" altLang="en-US" sz="1350" dirty="0">
              <a:solidFill>
                <a:schemeClr val="tx1"/>
              </a:solidFill>
              <a:latin typeface="ＭＳ Ｐゴシック" panose="020B0600070205080204" pitchFamily="50" charset="-128"/>
              <a:ea typeface="ＭＳ Ｐゴシック" panose="020B0600070205080204" pitchFamily="50" charset="-128"/>
            </a:endParaRPr>
          </a:p>
        </p:txBody>
      </p:sp>
      <p:sp>
        <p:nvSpPr>
          <p:cNvPr id="47" name="タイトル 1">
            <a:extLst>
              <a:ext uri="{FF2B5EF4-FFF2-40B4-BE49-F238E27FC236}">
                <a16:creationId xmlns:a16="http://schemas.microsoft.com/office/drawing/2014/main" id="{049A7C97-29AD-4F00-910E-ECBEEB28952A}"/>
              </a:ext>
            </a:extLst>
          </p:cNvPr>
          <p:cNvSpPr txBox="1">
            <a:spLocks/>
          </p:cNvSpPr>
          <p:nvPr/>
        </p:nvSpPr>
        <p:spPr>
          <a:xfrm>
            <a:off x="628650" y="10827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ＭＳ Ｐゴシック" panose="020B0600070205080204" pitchFamily="50" charset="-128"/>
                <a:ea typeface="ＭＳ Ｐゴシック" panose="020B0600070205080204" pitchFamily="50" charset="-128"/>
              </a:rPr>
              <a:t>２段階最適化</a:t>
            </a:r>
          </a:p>
        </p:txBody>
      </p:sp>
      <p:pic>
        <p:nvPicPr>
          <p:cNvPr id="48" name="Picture 2" descr="書類・ドキュメントのアイコン04 | フリーのアイコンイラスト素材 icon-pit">
            <a:extLst>
              <a:ext uri="{FF2B5EF4-FFF2-40B4-BE49-F238E27FC236}">
                <a16:creationId xmlns:a16="http://schemas.microsoft.com/office/drawing/2014/main" id="{BBFEC8CC-C818-4137-AB77-16A05AA1B390}"/>
              </a:ext>
            </a:extLst>
          </p:cNvPr>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66609" y="373958"/>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49" name="テキスト ボックス 48">
            <a:extLst>
              <a:ext uri="{FF2B5EF4-FFF2-40B4-BE49-F238E27FC236}">
                <a16:creationId xmlns:a16="http://schemas.microsoft.com/office/drawing/2014/main" id="{A25DACDF-C7AB-4536-AEC2-3E32654D1A66}"/>
              </a:ext>
            </a:extLst>
          </p:cNvPr>
          <p:cNvSpPr txBox="1"/>
          <p:nvPr/>
        </p:nvSpPr>
        <p:spPr>
          <a:xfrm>
            <a:off x="5094580" y="1008701"/>
            <a:ext cx="1452064" cy="369332"/>
          </a:xfrm>
          <a:prstGeom prst="rect">
            <a:avLst/>
          </a:prstGeom>
          <a:noFill/>
        </p:spPr>
        <p:txBody>
          <a:bodyPr wrap="none" rtlCol="0">
            <a:spAutoFit/>
          </a:bodyPr>
          <a:lstStyle/>
          <a:p>
            <a:r>
              <a:rPr kumimoji="1" lang="en-US" altLang="ja-JP" dirty="0" err="1">
                <a:solidFill>
                  <a:schemeClr val="accent3"/>
                </a:solidFill>
              </a:rPr>
              <a:t>Robot.config</a:t>
            </a:r>
            <a:endParaRPr kumimoji="1" lang="ja-JP" altLang="en-US" dirty="0">
              <a:solidFill>
                <a:schemeClr val="accent3"/>
              </a:solidFill>
            </a:endParaRPr>
          </a:p>
        </p:txBody>
      </p:sp>
      <p:pic>
        <p:nvPicPr>
          <p:cNvPr id="51" name="Picture 2" descr="書類・ドキュメントのアイコン04 | フリーのアイコンイラスト素材 icon-pit">
            <a:extLst>
              <a:ext uri="{FF2B5EF4-FFF2-40B4-BE49-F238E27FC236}">
                <a16:creationId xmlns:a16="http://schemas.microsoft.com/office/drawing/2014/main" id="{B6B357B4-D541-4734-9C49-8A7D70BCA7B6}"/>
              </a:ext>
            </a:extLst>
          </p:cNvPr>
          <p:cNvPicPr>
            <a:picLocks noChangeAspect="1" noChangeArrowheads="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48615" y="373958"/>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52" name="テキスト ボックス 51">
            <a:extLst>
              <a:ext uri="{FF2B5EF4-FFF2-40B4-BE49-F238E27FC236}">
                <a16:creationId xmlns:a16="http://schemas.microsoft.com/office/drawing/2014/main" id="{1ECD850F-1494-449F-B25A-0E97EFCDA3A8}"/>
              </a:ext>
            </a:extLst>
          </p:cNvPr>
          <p:cNvSpPr txBox="1"/>
          <p:nvPr/>
        </p:nvSpPr>
        <p:spPr>
          <a:xfrm>
            <a:off x="6629504" y="1008701"/>
            <a:ext cx="2055884" cy="369332"/>
          </a:xfrm>
          <a:prstGeom prst="rect">
            <a:avLst/>
          </a:prstGeom>
          <a:noFill/>
        </p:spPr>
        <p:txBody>
          <a:bodyPr wrap="square" rtlCol="0">
            <a:spAutoFit/>
          </a:bodyPr>
          <a:lstStyle/>
          <a:p>
            <a:r>
              <a:rPr kumimoji="1" lang="en-US" altLang="ja-JP" dirty="0">
                <a:solidFill>
                  <a:srgbClr val="FF9900"/>
                </a:solidFill>
              </a:rPr>
              <a:t>Task-</a:t>
            </a:r>
            <a:r>
              <a:rPr kumimoji="1" lang="en-US" altLang="ja-JP" dirty="0" err="1">
                <a:solidFill>
                  <a:srgbClr val="FF9900"/>
                </a:solidFill>
              </a:rPr>
              <a:t>priority.config</a:t>
            </a:r>
            <a:endParaRPr kumimoji="1" lang="en-US" altLang="ja-JP" dirty="0">
              <a:solidFill>
                <a:srgbClr val="FF9900"/>
              </a:solidFill>
            </a:endParaRPr>
          </a:p>
        </p:txBody>
      </p:sp>
      <p:sp>
        <p:nvSpPr>
          <p:cNvPr id="55" name="テキスト ボックス 54">
            <a:extLst>
              <a:ext uri="{FF2B5EF4-FFF2-40B4-BE49-F238E27FC236}">
                <a16:creationId xmlns:a16="http://schemas.microsoft.com/office/drawing/2014/main" id="{BC14B5C4-DECB-4F7D-9CB6-C1C9FBFD0A68}"/>
              </a:ext>
            </a:extLst>
          </p:cNvPr>
          <p:cNvSpPr txBox="1"/>
          <p:nvPr/>
        </p:nvSpPr>
        <p:spPr>
          <a:xfrm>
            <a:off x="5009105" y="1384125"/>
            <a:ext cx="1338828" cy="369332"/>
          </a:xfrm>
          <a:prstGeom prst="rect">
            <a:avLst/>
          </a:prstGeom>
          <a:noFill/>
        </p:spPr>
        <p:txBody>
          <a:bodyPr wrap="none" rtlCol="0">
            <a:spAutoFit/>
          </a:bodyPr>
          <a:lstStyle/>
          <a:p>
            <a:r>
              <a:rPr kumimoji="1" lang="ja-JP" altLang="en-US" dirty="0">
                <a:solidFill>
                  <a:schemeClr val="accent5"/>
                </a:solidFill>
                <a:latin typeface="ＭＳ Ｐゴシック" panose="020B0600070205080204" pitchFamily="50" charset="-128"/>
                <a:ea typeface="ＭＳ Ｐゴシック" panose="020B0600070205080204" pitchFamily="50" charset="-128"/>
              </a:rPr>
              <a:t>最適化対象</a:t>
            </a:r>
          </a:p>
        </p:txBody>
      </p:sp>
    </p:spTree>
    <p:extLst>
      <p:ext uri="{BB962C8B-B14F-4D97-AF65-F5344CB8AC3E}">
        <p14:creationId xmlns:p14="http://schemas.microsoft.com/office/powerpoint/2010/main" val="83315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四角形: 角を丸くする 11">
            <a:extLst>
              <a:ext uri="{FF2B5EF4-FFF2-40B4-BE49-F238E27FC236}">
                <a16:creationId xmlns:a16="http://schemas.microsoft.com/office/drawing/2014/main" id="{E9294525-2740-2F99-6DDE-20F30CA8A596}"/>
              </a:ext>
            </a:extLst>
          </p:cNvPr>
          <p:cNvSpPr/>
          <p:nvPr/>
        </p:nvSpPr>
        <p:spPr>
          <a:xfrm>
            <a:off x="811658" y="2969232"/>
            <a:ext cx="2095928" cy="919538"/>
          </a:xfrm>
          <a:prstGeom prst="roundRect">
            <a:avLst/>
          </a:prstGeom>
          <a:solidFill>
            <a:schemeClr val="bg1"/>
          </a:solid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7" name="コンテンツ プレースホルダー 3">
            <a:extLst>
              <a:ext uri="{FF2B5EF4-FFF2-40B4-BE49-F238E27FC236}">
                <a16:creationId xmlns:a16="http://schemas.microsoft.com/office/drawing/2014/main" id="{DF9F07D9-C4AF-43B8-B4DD-387E429BBE53}"/>
              </a:ext>
            </a:extLst>
          </p:cNvPr>
          <p:cNvGraphicFramePr>
            <a:graphicFrameLocks noGrp="1"/>
          </p:cNvGraphicFramePr>
          <p:nvPr>
            <p:extLst>
              <p:ext uri="{D42A27DB-BD31-4B8C-83A1-F6EECF244321}">
                <p14:modId xmlns:p14="http://schemas.microsoft.com/office/powerpoint/2010/main" val="2729123023"/>
              </p:ext>
            </p:extLst>
          </p:nvPr>
        </p:nvGraphicFramePr>
        <p:xfrm>
          <a:off x="571971" y="1346177"/>
          <a:ext cx="8005565" cy="1684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 name="直線矢印コネクタ 7">
            <a:extLst>
              <a:ext uri="{FF2B5EF4-FFF2-40B4-BE49-F238E27FC236}">
                <a16:creationId xmlns:a16="http://schemas.microsoft.com/office/drawing/2014/main" id="{AB42935C-BA39-4178-B854-311050FA6A72}"/>
              </a:ext>
            </a:extLst>
          </p:cNvPr>
          <p:cNvCxnSpPr>
            <a:cxnSpLocks/>
          </p:cNvCxnSpPr>
          <p:nvPr/>
        </p:nvCxnSpPr>
        <p:spPr>
          <a:xfrm>
            <a:off x="625259" y="1507650"/>
            <a:ext cx="7898989" cy="0"/>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03244BE7-7DA9-4929-BC3B-D059C18ED56D}"/>
              </a:ext>
            </a:extLst>
          </p:cNvPr>
          <p:cNvSpPr txBox="1"/>
          <p:nvPr/>
        </p:nvSpPr>
        <p:spPr>
          <a:xfrm>
            <a:off x="3607356" y="1322984"/>
            <a:ext cx="1929288" cy="369332"/>
          </a:xfrm>
          <a:prstGeom prst="rect">
            <a:avLst/>
          </a:prstGeom>
          <a:solidFill>
            <a:schemeClr val="bg1"/>
          </a:solidFill>
          <a:ln>
            <a:solidFill>
              <a:schemeClr val="accent1"/>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kumimoji="1" lang="ja-JP" altLang="en-US" dirty="0">
                <a:latin typeface="ＭＳ Ｐゴシック" panose="020B0600070205080204" pitchFamily="50" charset="-128"/>
                <a:ea typeface="ＭＳ Ｐゴシック" panose="020B0600070205080204" pitchFamily="50" charset="-128"/>
              </a:rPr>
              <a:t>全タスクの完了</a:t>
            </a:r>
          </a:p>
        </p:txBody>
      </p:sp>
      <p:sp>
        <p:nvSpPr>
          <p:cNvPr id="10" name="四角形: 角を丸くする 9">
            <a:extLst>
              <a:ext uri="{FF2B5EF4-FFF2-40B4-BE49-F238E27FC236}">
                <a16:creationId xmlns:a16="http://schemas.microsoft.com/office/drawing/2014/main" id="{58F25FC5-B800-4CBD-B5CF-552B299B5104}"/>
              </a:ext>
            </a:extLst>
          </p:cNvPr>
          <p:cNvSpPr/>
          <p:nvPr/>
        </p:nvSpPr>
        <p:spPr>
          <a:xfrm>
            <a:off x="304871" y="4695290"/>
            <a:ext cx="8534258" cy="19212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285750" indent="-285750">
              <a:buClr>
                <a:schemeClr val="bg1"/>
              </a:buClr>
              <a:buFont typeface="Wingdings" panose="05000000000000000000" pitchFamily="2" charset="2"/>
              <a:buChar char="Ø"/>
            </a:pPr>
            <a:r>
              <a:rPr lang="ja-JP" altLang="en-US" sz="2400" dirty="0">
                <a:solidFill>
                  <a:schemeClr val="bg1"/>
                </a:solidFill>
                <a:latin typeface="ＭＳ Ｐゴシック" panose="020B0600070205080204" pitchFamily="50" charset="-128"/>
                <a:ea typeface="ＭＳ Ｐゴシック" panose="020B0600070205080204" pitchFamily="50" charset="-128"/>
              </a:rPr>
              <a:t>故障やタスク完了などの状況変化</a:t>
            </a:r>
            <a:r>
              <a:rPr lang="ja-JP" altLang="en-US" sz="2400" b="1" dirty="0">
                <a:solidFill>
                  <a:schemeClr val="bg1"/>
                </a:solidFill>
                <a:latin typeface="ＭＳ Ｐゴシック" panose="020B0600070205080204" pitchFamily="50" charset="-128"/>
                <a:ea typeface="ＭＳ Ｐゴシック" panose="020B0600070205080204" pitchFamily="50" charset="-128"/>
              </a:rPr>
              <a:t>に</a:t>
            </a:r>
            <a:r>
              <a:rPr lang="ja-JP" altLang="en-US" sz="2400" dirty="0">
                <a:solidFill>
                  <a:schemeClr val="bg1"/>
                </a:solidFill>
                <a:latin typeface="ＭＳ Ｐゴシック" panose="020B0600070205080204" pitchFamily="50" charset="-128"/>
                <a:ea typeface="ＭＳ Ｐゴシック" panose="020B0600070205080204" pitchFamily="50" charset="-128"/>
              </a:rPr>
              <a:t>対して適応的な再配分を実現するためには状況（フェーズ）ごとに最適化が必要</a:t>
            </a:r>
            <a:endParaRPr lang="en-US" altLang="ja-JP" sz="2400" dirty="0">
              <a:solidFill>
                <a:schemeClr val="bg1"/>
              </a:solidFill>
              <a:latin typeface="ＭＳ Ｐゴシック" panose="020B0600070205080204" pitchFamily="50" charset="-128"/>
              <a:ea typeface="ＭＳ Ｐゴシック" panose="020B0600070205080204" pitchFamily="50" charset="-128"/>
            </a:endParaRPr>
          </a:p>
          <a:p>
            <a:pPr marL="285750" indent="-285750">
              <a:buClr>
                <a:schemeClr val="bg1"/>
              </a:buClr>
              <a:buFont typeface="Wingdings" panose="05000000000000000000" pitchFamily="2" charset="2"/>
              <a:buChar char="Ø"/>
            </a:pPr>
            <a:r>
              <a:rPr lang="ja-JP" altLang="en-US" sz="2400" dirty="0">
                <a:solidFill>
                  <a:schemeClr val="bg1"/>
                </a:solidFill>
                <a:latin typeface="ＭＳ Ｐゴシック" panose="020B0600070205080204" pitchFamily="50" charset="-128"/>
                <a:ea typeface="ＭＳ Ｐゴシック" panose="020B0600070205080204" pitchFamily="50" charset="-128"/>
              </a:rPr>
              <a:t>「最適化すべき目的関数」はフェーズごとに異なる（仮定）</a:t>
            </a:r>
            <a:endParaRPr kumimoji="1" lang="ja-JP" altLang="en-US" sz="2400" dirty="0">
              <a:solidFill>
                <a:schemeClr val="bg1"/>
              </a:solidFill>
              <a:latin typeface="ＭＳ Ｐゴシック" panose="020B0600070205080204" pitchFamily="50" charset="-128"/>
              <a:ea typeface="ＭＳ Ｐゴシック" panose="020B0600070205080204" pitchFamily="50" charset="-128"/>
            </a:endParaRPr>
          </a:p>
        </p:txBody>
      </p:sp>
      <p:sp>
        <p:nvSpPr>
          <p:cNvPr id="5" name="タイトル 1">
            <a:extLst>
              <a:ext uri="{FF2B5EF4-FFF2-40B4-BE49-F238E27FC236}">
                <a16:creationId xmlns:a16="http://schemas.microsoft.com/office/drawing/2014/main" id="{8C5B52D2-9F7E-B845-58C3-F5B231048B17}"/>
              </a:ext>
            </a:extLst>
          </p:cNvPr>
          <p:cNvSpPr txBox="1">
            <a:spLocks/>
          </p:cNvSpPr>
          <p:nvPr/>
        </p:nvSpPr>
        <p:spPr>
          <a:xfrm>
            <a:off x="628650" y="10827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ＭＳ Ｐゴシック" panose="020B0600070205080204" pitchFamily="50" charset="-128"/>
                <a:ea typeface="ＭＳ Ｐゴシック" panose="020B0600070205080204" pitchFamily="50" charset="-128"/>
              </a:rPr>
              <a:t>フェーズ制御</a:t>
            </a:r>
          </a:p>
        </p:txBody>
      </p:sp>
      <p:sp>
        <p:nvSpPr>
          <p:cNvPr id="11" name="テキスト ボックス 10">
            <a:extLst>
              <a:ext uri="{FF2B5EF4-FFF2-40B4-BE49-F238E27FC236}">
                <a16:creationId xmlns:a16="http://schemas.microsoft.com/office/drawing/2014/main" id="{57CDCD46-3BB6-7352-8B26-70D31C916C91}"/>
              </a:ext>
            </a:extLst>
          </p:cNvPr>
          <p:cNvSpPr txBox="1"/>
          <p:nvPr/>
        </p:nvSpPr>
        <p:spPr>
          <a:xfrm>
            <a:off x="883577" y="3192349"/>
            <a:ext cx="2024009" cy="461665"/>
          </a:xfrm>
          <a:prstGeom prst="rect">
            <a:avLst/>
          </a:prstGeom>
          <a:noFill/>
        </p:spPr>
        <p:txBody>
          <a:bodyPr wrap="square">
            <a:spAutoFit/>
          </a:bodyPr>
          <a:lstStyle/>
          <a:p>
            <a:r>
              <a:rPr lang="ja-JP" altLang="en-US" sz="2400" dirty="0">
                <a:latin typeface="ＭＳ Ｐゴシック" panose="020B0600070205080204" pitchFamily="50" charset="-128"/>
                <a:ea typeface="ＭＳ Ｐゴシック" panose="020B0600070205080204" pitchFamily="50" charset="-128"/>
              </a:rPr>
              <a:t>２段階最適化</a:t>
            </a:r>
          </a:p>
        </p:txBody>
      </p:sp>
      <p:sp>
        <p:nvSpPr>
          <p:cNvPr id="13" name="四角形: 角を丸くする 12">
            <a:extLst>
              <a:ext uri="{FF2B5EF4-FFF2-40B4-BE49-F238E27FC236}">
                <a16:creationId xmlns:a16="http://schemas.microsoft.com/office/drawing/2014/main" id="{1C7C1E73-1D60-8526-7059-6199881A393D}"/>
              </a:ext>
            </a:extLst>
          </p:cNvPr>
          <p:cNvSpPr/>
          <p:nvPr/>
        </p:nvSpPr>
        <p:spPr>
          <a:xfrm>
            <a:off x="3440716" y="2969231"/>
            <a:ext cx="2095928" cy="919538"/>
          </a:xfrm>
          <a:prstGeom prst="roundRect">
            <a:avLst/>
          </a:prstGeom>
          <a:solidFill>
            <a:schemeClr val="bg1"/>
          </a:solid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4480B90F-515E-E910-5E0F-17F34BE5EAE7}"/>
              </a:ext>
            </a:extLst>
          </p:cNvPr>
          <p:cNvSpPr txBox="1"/>
          <p:nvPr/>
        </p:nvSpPr>
        <p:spPr>
          <a:xfrm>
            <a:off x="3512635" y="3192348"/>
            <a:ext cx="2024009" cy="461665"/>
          </a:xfrm>
          <a:prstGeom prst="rect">
            <a:avLst/>
          </a:prstGeom>
          <a:noFill/>
        </p:spPr>
        <p:txBody>
          <a:bodyPr wrap="square">
            <a:spAutoFit/>
          </a:bodyPr>
          <a:lstStyle/>
          <a:p>
            <a:r>
              <a:rPr lang="ja-JP" altLang="en-US" sz="2400" dirty="0">
                <a:latin typeface="ＭＳ Ｐゴシック" panose="020B0600070205080204" pitchFamily="50" charset="-128"/>
                <a:ea typeface="ＭＳ Ｐゴシック" panose="020B0600070205080204" pitchFamily="50" charset="-128"/>
              </a:rPr>
              <a:t>２段階最適化</a:t>
            </a:r>
          </a:p>
        </p:txBody>
      </p:sp>
      <p:sp>
        <p:nvSpPr>
          <p:cNvPr id="17" name="四角形: 角を丸くする 16">
            <a:extLst>
              <a:ext uri="{FF2B5EF4-FFF2-40B4-BE49-F238E27FC236}">
                <a16:creationId xmlns:a16="http://schemas.microsoft.com/office/drawing/2014/main" id="{3D3BF05C-BAFF-730F-0153-F3102F40DF8E}"/>
              </a:ext>
            </a:extLst>
          </p:cNvPr>
          <p:cNvSpPr/>
          <p:nvPr/>
        </p:nvSpPr>
        <p:spPr>
          <a:xfrm>
            <a:off x="6069774" y="2969231"/>
            <a:ext cx="2095928" cy="919538"/>
          </a:xfrm>
          <a:prstGeom prst="roundRect">
            <a:avLst/>
          </a:prstGeom>
          <a:solidFill>
            <a:schemeClr val="bg1"/>
          </a:solid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715C93BD-81A1-205D-A310-9457349A736C}"/>
              </a:ext>
            </a:extLst>
          </p:cNvPr>
          <p:cNvSpPr txBox="1"/>
          <p:nvPr/>
        </p:nvSpPr>
        <p:spPr>
          <a:xfrm>
            <a:off x="6141693" y="3192348"/>
            <a:ext cx="2024009" cy="461665"/>
          </a:xfrm>
          <a:prstGeom prst="rect">
            <a:avLst/>
          </a:prstGeom>
          <a:noFill/>
        </p:spPr>
        <p:txBody>
          <a:bodyPr wrap="square">
            <a:spAutoFit/>
          </a:bodyPr>
          <a:lstStyle/>
          <a:p>
            <a:r>
              <a:rPr lang="ja-JP" altLang="en-US" sz="2400" dirty="0">
                <a:latin typeface="ＭＳ Ｐゴシック" panose="020B0600070205080204" pitchFamily="50" charset="-128"/>
                <a:ea typeface="ＭＳ Ｐゴシック" panose="020B0600070205080204" pitchFamily="50" charset="-128"/>
              </a:rPr>
              <a:t>２段階最適化</a:t>
            </a:r>
          </a:p>
        </p:txBody>
      </p:sp>
      <p:sp>
        <p:nvSpPr>
          <p:cNvPr id="20" name="テキスト ボックス 19">
            <a:extLst>
              <a:ext uri="{FF2B5EF4-FFF2-40B4-BE49-F238E27FC236}">
                <a16:creationId xmlns:a16="http://schemas.microsoft.com/office/drawing/2014/main" id="{C22057F4-7C30-1047-B9F9-8697BBC3DED6}"/>
              </a:ext>
            </a:extLst>
          </p:cNvPr>
          <p:cNvSpPr txBox="1"/>
          <p:nvPr/>
        </p:nvSpPr>
        <p:spPr>
          <a:xfrm>
            <a:off x="304871" y="4107736"/>
            <a:ext cx="4924675" cy="400110"/>
          </a:xfrm>
          <a:prstGeom prst="rect">
            <a:avLst/>
          </a:prstGeom>
          <a:noFill/>
        </p:spPr>
        <p:txBody>
          <a:bodyPr wrap="square">
            <a:spAutoFit/>
          </a:bodyPr>
          <a:lstStyle/>
          <a:p>
            <a:pPr>
              <a:buClr>
                <a:schemeClr val="bg1"/>
              </a:buClr>
            </a:pPr>
            <a:r>
              <a:rPr lang="ja-JP" altLang="en-US" sz="2000" dirty="0">
                <a:latin typeface="ＭＳ Ｐゴシック" panose="020B0600070205080204" pitchFamily="50" charset="-128"/>
                <a:ea typeface="ＭＳ Ｐゴシック" panose="020B0600070205080204" pitchFamily="50" charset="-128"/>
              </a:rPr>
              <a:t>２段階最適化ではモジュールの配分を固定</a:t>
            </a:r>
            <a:endParaRPr lang="en-US" altLang="ja-JP" sz="20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1756304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タイトル 1">
            <a:extLst>
              <a:ext uri="{FF2B5EF4-FFF2-40B4-BE49-F238E27FC236}">
                <a16:creationId xmlns:a16="http://schemas.microsoft.com/office/drawing/2014/main" id="{049A7C97-29AD-4F00-910E-ECBEEB28952A}"/>
              </a:ext>
            </a:extLst>
          </p:cNvPr>
          <p:cNvSpPr txBox="1">
            <a:spLocks/>
          </p:cNvSpPr>
          <p:nvPr/>
        </p:nvSpPr>
        <p:spPr>
          <a:xfrm>
            <a:off x="628650" y="10827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ＭＳ Ｐゴシック" panose="020B0600070205080204" pitchFamily="50" charset="-128"/>
                <a:ea typeface="ＭＳ Ｐゴシック" panose="020B0600070205080204" pitchFamily="50" charset="-128"/>
              </a:rPr>
              <a:t>フェーズ制御の目的関数</a:t>
            </a:r>
          </a:p>
        </p:txBody>
      </p:sp>
      <p:sp>
        <p:nvSpPr>
          <p:cNvPr id="3" name="テキスト ボックス 2">
            <a:extLst>
              <a:ext uri="{FF2B5EF4-FFF2-40B4-BE49-F238E27FC236}">
                <a16:creationId xmlns:a16="http://schemas.microsoft.com/office/drawing/2014/main" id="{A1CE29B4-08E0-1F3F-F53B-F8487B7E40B5}"/>
              </a:ext>
            </a:extLst>
          </p:cNvPr>
          <p:cNvSpPr txBox="1"/>
          <p:nvPr/>
        </p:nvSpPr>
        <p:spPr>
          <a:xfrm>
            <a:off x="332417" y="1358474"/>
            <a:ext cx="5761620" cy="2985433"/>
          </a:xfrm>
          <a:prstGeom prst="rect">
            <a:avLst/>
          </a:prstGeom>
          <a:noFill/>
        </p:spPr>
        <p:txBody>
          <a:bodyPr wrap="square">
            <a:spAutoFit/>
          </a:bodyPr>
          <a:lstStyle/>
          <a:p>
            <a:pPr>
              <a:buFont typeface="Arial" panose="020B0604020202020204" pitchFamily="34" charset="0"/>
              <a:buChar char="•"/>
            </a:pPr>
            <a:r>
              <a:rPr lang="ja-JP" altLang="en-US" sz="2400" dirty="0">
                <a:latin typeface="ＭＳ Ｐゴシック" panose="020B0600070205080204" pitchFamily="50" charset="-128"/>
                <a:ea typeface="ＭＳ Ｐゴシック" panose="020B0600070205080204" pitchFamily="50" charset="-128"/>
              </a:rPr>
              <a:t>モジュラーロボット配分： </a:t>
            </a:r>
            <a:r>
              <a:rPr lang="ja-JP" altLang="en-US" sz="2400" dirty="0">
                <a:solidFill>
                  <a:srgbClr val="FF0000"/>
                </a:solidFill>
                <a:latin typeface="ＭＳ Ｐゴシック" panose="020B0600070205080204" pitchFamily="50" charset="-128"/>
                <a:ea typeface="ＭＳ Ｐゴシック" panose="020B0600070205080204" pitchFamily="50" charset="-128"/>
              </a:rPr>
              <a:t>多目的</a:t>
            </a:r>
            <a:r>
              <a:rPr lang="ja-JP" altLang="en-US" sz="2400" dirty="0">
                <a:latin typeface="ＭＳ Ｐゴシック" panose="020B0600070205080204" pitchFamily="50" charset="-128"/>
                <a:ea typeface="ＭＳ Ｐゴシック" panose="020B0600070205080204" pitchFamily="50" charset="-128"/>
              </a:rPr>
              <a:t>最適化</a:t>
            </a:r>
          </a:p>
          <a:p>
            <a:pPr marL="685800" lvl="1" indent="-228600">
              <a:buFont typeface="Arial" panose="020B0604020202020204" pitchFamily="34" charset="0"/>
              <a:buChar char="•"/>
            </a:pPr>
            <a:r>
              <a:rPr lang="ja-JP" altLang="en-US" sz="2000" dirty="0">
                <a:latin typeface="ＭＳ Ｐゴシック" panose="020B0600070205080204" pitchFamily="50" charset="-128"/>
                <a:ea typeface="ＭＳ Ｐゴシック" panose="020B0600070205080204" pitchFamily="50" charset="-128"/>
              </a:rPr>
              <a:t>使用モジュールの合計使用時間 </a:t>
            </a:r>
            <a:r>
              <a:rPr lang="en-US" altLang="ja-JP" sz="2000" dirty="0">
                <a:latin typeface="ＭＳ Ｐゴシック" panose="020B0600070205080204" pitchFamily="50" charset="-128"/>
                <a:ea typeface="ＭＳ Ｐゴシック" panose="020B0600070205080204" pitchFamily="50" charset="-128"/>
              </a:rPr>
              <a:t>(minimize)</a:t>
            </a:r>
          </a:p>
          <a:p>
            <a:pPr marL="685800" lvl="1" indent="-228600">
              <a:buFont typeface="Arial" panose="020B0604020202020204" pitchFamily="34" charset="0"/>
              <a:buChar char="•"/>
            </a:pPr>
            <a:r>
              <a:rPr lang="ja-JP" altLang="en-US" sz="2000" dirty="0">
                <a:latin typeface="ＭＳ Ｐゴシック" panose="020B0600070205080204" pitchFamily="50" charset="-128"/>
                <a:ea typeface="ＭＳ Ｐゴシック" panose="020B0600070205080204" pitchFamily="50" charset="-128"/>
              </a:rPr>
              <a:t>モジュール運搬距離 </a:t>
            </a:r>
            <a:r>
              <a:rPr lang="en-US" altLang="ja-JP" sz="2000" dirty="0">
                <a:latin typeface="ＭＳ Ｐゴシック" panose="020B0600070205080204" pitchFamily="50" charset="-128"/>
                <a:ea typeface="ＭＳ Ｐゴシック" panose="020B0600070205080204" pitchFamily="50" charset="-128"/>
              </a:rPr>
              <a:t>(minimize)</a:t>
            </a:r>
          </a:p>
          <a:p>
            <a:pPr marL="685800" lvl="1" indent="-228600">
              <a:buFont typeface="Arial" panose="020B0604020202020204" pitchFamily="34" charset="0"/>
              <a:buChar char="•"/>
            </a:pPr>
            <a:r>
              <a:rPr lang="en-US" altLang="ja-JP" sz="2000" dirty="0">
                <a:latin typeface="ＭＳ Ｐゴシック" panose="020B0600070205080204" pitchFamily="50" charset="-128"/>
                <a:ea typeface="ＭＳ Ｐゴシック" panose="020B0600070205080204" pitchFamily="50" charset="-128"/>
              </a:rPr>
              <a:t>Transport</a:t>
            </a:r>
            <a:r>
              <a:rPr lang="ja-JP" altLang="en-US" sz="2000" dirty="0">
                <a:latin typeface="ＭＳ Ｐゴシック" panose="020B0600070205080204" pitchFamily="50" charset="-128"/>
                <a:ea typeface="ＭＳ Ｐゴシック" panose="020B0600070205080204" pitchFamily="50" charset="-128"/>
              </a:rPr>
              <a:t>の総量 </a:t>
            </a:r>
            <a:r>
              <a:rPr lang="en-US" altLang="ja-JP" sz="2000" dirty="0">
                <a:latin typeface="ＭＳ Ｐゴシック" panose="020B0600070205080204" pitchFamily="50" charset="-128"/>
                <a:ea typeface="ＭＳ Ｐゴシック" panose="020B0600070205080204" pitchFamily="50" charset="-128"/>
              </a:rPr>
              <a:t>(maximize)</a:t>
            </a:r>
          </a:p>
          <a:p>
            <a:pPr marL="685800" lvl="1" indent="-228600">
              <a:buFont typeface="Arial" panose="020B0604020202020204" pitchFamily="34" charset="0"/>
              <a:buChar char="•"/>
            </a:pPr>
            <a:r>
              <a:rPr lang="en-US" altLang="ja-JP" sz="2000" dirty="0">
                <a:latin typeface="ＭＳ Ｐゴシック" panose="020B0600070205080204" pitchFamily="50" charset="-128"/>
                <a:ea typeface="ＭＳ Ｐゴシック" panose="020B0600070205080204" pitchFamily="50" charset="-128"/>
              </a:rPr>
              <a:t>Manufacture</a:t>
            </a:r>
            <a:r>
              <a:rPr lang="ja-JP" altLang="en-US" sz="2000" dirty="0">
                <a:latin typeface="ＭＳ Ｐゴシック" panose="020B0600070205080204" pitchFamily="50" charset="-128"/>
                <a:ea typeface="ＭＳ Ｐゴシック" panose="020B0600070205080204" pitchFamily="50" charset="-128"/>
              </a:rPr>
              <a:t>の総量 </a:t>
            </a:r>
            <a:r>
              <a:rPr lang="en-US" altLang="ja-JP" sz="2000" dirty="0">
                <a:latin typeface="ＭＳ Ｐゴシック" panose="020B0600070205080204" pitchFamily="50" charset="-128"/>
                <a:ea typeface="ＭＳ Ｐゴシック" panose="020B0600070205080204" pitchFamily="50" charset="-128"/>
              </a:rPr>
              <a:t>(maximize)</a:t>
            </a:r>
          </a:p>
          <a:p>
            <a:pPr marL="228600" indent="-228600">
              <a:buFont typeface="Arial" panose="020B0604020202020204" pitchFamily="34" charset="0"/>
              <a:buChar char="•"/>
            </a:pPr>
            <a:r>
              <a:rPr kumimoji="1" lang="ja-JP" altLang="en-US" sz="2400" dirty="0">
                <a:latin typeface="ＭＳ Ｐゴシック" panose="020B0600070205080204" pitchFamily="50" charset="-128"/>
                <a:ea typeface="ＭＳ Ｐゴシック" panose="020B0600070205080204" pitchFamily="50" charset="-128"/>
              </a:rPr>
              <a:t>タスク</a:t>
            </a:r>
            <a:r>
              <a:rPr kumimoji="1" lang="ja-JP" altLang="en-US" sz="2400" dirty="0">
                <a:solidFill>
                  <a:schemeClr val="tx1"/>
                </a:solidFill>
                <a:latin typeface="ＭＳ Ｐゴシック" panose="020B0600070205080204" pitchFamily="50" charset="-128"/>
                <a:ea typeface="ＭＳ Ｐゴシック" panose="020B0600070205080204" pitchFamily="50" charset="-128"/>
              </a:rPr>
              <a:t>スケジューリング</a:t>
            </a:r>
            <a:r>
              <a:rPr lang="ja-JP" altLang="en-US" sz="2400" dirty="0">
                <a:latin typeface="ＭＳ Ｐゴシック" panose="020B0600070205080204" pitchFamily="50" charset="-128"/>
                <a:ea typeface="ＭＳ Ｐゴシック" panose="020B0600070205080204" pitchFamily="50" charset="-128"/>
              </a:rPr>
              <a:t>：</a:t>
            </a:r>
            <a:r>
              <a:rPr lang="ja-JP" altLang="en-US" sz="2400" dirty="0">
                <a:solidFill>
                  <a:srgbClr val="FF0000"/>
                </a:solidFill>
                <a:latin typeface="ＭＳ Ｐゴシック" panose="020B0600070205080204" pitchFamily="50" charset="-128"/>
                <a:ea typeface="ＭＳ Ｐゴシック" panose="020B0600070205080204" pitchFamily="50" charset="-128"/>
              </a:rPr>
              <a:t>多目的</a:t>
            </a:r>
            <a:r>
              <a:rPr lang="ja-JP" altLang="en-US" sz="2400" dirty="0">
                <a:latin typeface="ＭＳ Ｐゴシック" panose="020B0600070205080204" pitchFamily="50" charset="-128"/>
                <a:ea typeface="ＭＳ Ｐゴシック" panose="020B0600070205080204" pitchFamily="50" charset="-128"/>
              </a:rPr>
              <a:t>最適化</a:t>
            </a:r>
          </a:p>
          <a:p>
            <a:pPr marL="742950" lvl="1" indent="-285750">
              <a:buFont typeface="Arial" panose="020B0604020202020204" pitchFamily="34" charset="0"/>
              <a:buChar char="•"/>
            </a:pPr>
            <a:r>
              <a:rPr lang="ja-JP" altLang="en-US" sz="2000" dirty="0">
                <a:latin typeface="ＭＳ Ｐゴシック" panose="020B0600070205080204" pitchFamily="50" charset="-128"/>
                <a:ea typeface="ＭＳ Ｐゴシック" panose="020B0600070205080204" pitchFamily="50" charset="-128"/>
              </a:rPr>
              <a:t>残タスク総量　</a:t>
            </a:r>
            <a:r>
              <a:rPr lang="en-US" altLang="ja-JP" sz="2000" dirty="0">
                <a:latin typeface="ＭＳ Ｐゴシック" panose="020B0600070205080204" pitchFamily="50" charset="-128"/>
                <a:ea typeface="ＭＳ Ｐゴシック" panose="020B0600070205080204" pitchFamily="50" charset="-128"/>
              </a:rPr>
              <a:t>(minimize)</a:t>
            </a:r>
          </a:p>
          <a:p>
            <a:pPr marL="742950" lvl="1" indent="-285750">
              <a:buFont typeface="Arial" panose="020B0604020202020204" pitchFamily="34" charset="0"/>
              <a:buChar char="•"/>
            </a:pPr>
            <a:r>
              <a:rPr lang="ja-JP" altLang="en-US" sz="2000" dirty="0">
                <a:latin typeface="ＭＳ Ｐゴシック" panose="020B0600070205080204" pitchFamily="50" charset="-128"/>
                <a:ea typeface="ＭＳ Ｐゴシック" panose="020B0600070205080204" pitchFamily="50" charset="-128"/>
              </a:rPr>
              <a:t>残タスク分散　</a:t>
            </a:r>
            <a:r>
              <a:rPr lang="en-US" altLang="ja-JP" sz="2000" dirty="0">
                <a:latin typeface="ＭＳ Ｐゴシック" panose="020B0600070205080204" pitchFamily="50" charset="-128"/>
                <a:ea typeface="ＭＳ Ｐゴシック" panose="020B0600070205080204" pitchFamily="50" charset="-128"/>
              </a:rPr>
              <a:t>(minimize)</a:t>
            </a:r>
          </a:p>
          <a:p>
            <a:pPr marL="742950" lvl="1" indent="-285750">
              <a:buFont typeface="Arial" panose="020B0604020202020204" pitchFamily="34" charset="0"/>
              <a:buChar char="•"/>
            </a:pPr>
            <a:r>
              <a:rPr lang="ja-JP" altLang="en-US" sz="2000" dirty="0">
                <a:latin typeface="ＭＳ Ｐゴシック" panose="020B0600070205080204" pitchFamily="50" charset="-128"/>
                <a:ea typeface="ＭＳ Ｐゴシック" panose="020B0600070205080204" pitchFamily="50" charset="-128"/>
              </a:rPr>
              <a:t>モジュール使用時間分散 </a:t>
            </a:r>
            <a:r>
              <a:rPr lang="en-US" altLang="ja-JP" sz="2000" dirty="0">
                <a:latin typeface="ＭＳ Ｐゴシック" panose="020B0600070205080204" pitchFamily="50" charset="-128"/>
                <a:ea typeface="ＭＳ Ｐゴシック" panose="020B0600070205080204" pitchFamily="50" charset="-128"/>
              </a:rPr>
              <a:t>(minimize)</a:t>
            </a:r>
          </a:p>
        </p:txBody>
      </p:sp>
      <p:cxnSp>
        <p:nvCxnSpPr>
          <p:cNvPr id="5" name="直線矢印コネクタ 4">
            <a:extLst>
              <a:ext uri="{FF2B5EF4-FFF2-40B4-BE49-F238E27FC236}">
                <a16:creationId xmlns:a16="http://schemas.microsoft.com/office/drawing/2014/main" id="{2E5C0C80-885C-E940-00CA-026E81742341}"/>
              </a:ext>
            </a:extLst>
          </p:cNvPr>
          <p:cNvCxnSpPr/>
          <p:nvPr/>
        </p:nvCxnSpPr>
        <p:spPr>
          <a:xfrm>
            <a:off x="608102" y="6318608"/>
            <a:ext cx="24844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直線矢印コネクタ 5">
            <a:extLst>
              <a:ext uri="{FF2B5EF4-FFF2-40B4-BE49-F238E27FC236}">
                <a16:creationId xmlns:a16="http://schemas.microsoft.com/office/drawing/2014/main" id="{DC170173-84EA-6F0E-86F5-D188E13B0A34}"/>
              </a:ext>
            </a:extLst>
          </p:cNvPr>
          <p:cNvCxnSpPr>
            <a:cxnSpLocks/>
          </p:cNvCxnSpPr>
          <p:nvPr/>
        </p:nvCxnSpPr>
        <p:spPr>
          <a:xfrm flipV="1">
            <a:off x="760502" y="4981695"/>
            <a:ext cx="0" cy="14893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楕円 10">
            <a:extLst>
              <a:ext uri="{FF2B5EF4-FFF2-40B4-BE49-F238E27FC236}">
                <a16:creationId xmlns:a16="http://schemas.microsoft.com/office/drawing/2014/main" id="{5E32A762-CD6F-131A-1891-8F4D62A2E2C5}"/>
              </a:ext>
            </a:extLst>
          </p:cNvPr>
          <p:cNvSpPr/>
          <p:nvPr/>
        </p:nvSpPr>
        <p:spPr>
          <a:xfrm>
            <a:off x="1119883" y="5013790"/>
            <a:ext cx="205484" cy="1849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709D66B5-3C96-852E-FA10-7E4C9EAE2197}"/>
              </a:ext>
            </a:extLst>
          </p:cNvPr>
          <p:cNvSpPr/>
          <p:nvPr/>
        </p:nvSpPr>
        <p:spPr>
          <a:xfrm>
            <a:off x="1409057" y="5573735"/>
            <a:ext cx="205484" cy="1849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CDCAA5CC-D2C5-07AC-F291-1C4C067798B6}"/>
              </a:ext>
            </a:extLst>
          </p:cNvPr>
          <p:cNvSpPr/>
          <p:nvPr/>
        </p:nvSpPr>
        <p:spPr>
          <a:xfrm>
            <a:off x="1782674" y="5812085"/>
            <a:ext cx="205484" cy="1849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C3CE9B0A-1B10-00D6-F1B9-F21B7BF3E281}"/>
              </a:ext>
            </a:extLst>
          </p:cNvPr>
          <p:cNvSpPr/>
          <p:nvPr/>
        </p:nvSpPr>
        <p:spPr>
          <a:xfrm>
            <a:off x="2356314" y="5997013"/>
            <a:ext cx="205484" cy="1849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D7A7C264-5FE2-4123-0AC0-8E46683D0231}"/>
              </a:ext>
            </a:extLst>
          </p:cNvPr>
          <p:cNvSpPr txBox="1"/>
          <p:nvPr/>
        </p:nvSpPr>
        <p:spPr>
          <a:xfrm>
            <a:off x="760501" y="6377442"/>
            <a:ext cx="3025309" cy="369332"/>
          </a:xfrm>
          <a:prstGeom prst="rect">
            <a:avLst/>
          </a:prstGeom>
          <a:noFill/>
        </p:spPr>
        <p:txBody>
          <a:bodyPr wrap="square">
            <a:spAutoFit/>
          </a:bodyPr>
          <a:lstStyle/>
          <a:p>
            <a:r>
              <a:rPr lang="ja-JP" altLang="en-US" sz="1800" dirty="0">
                <a:latin typeface="ＭＳ Ｐゴシック" panose="020B0600070205080204" pitchFamily="50" charset="-128"/>
                <a:ea typeface="ＭＳ Ｐゴシック" panose="020B0600070205080204" pitchFamily="50" charset="-128"/>
              </a:rPr>
              <a:t>モジュラーロボット配分</a:t>
            </a:r>
            <a:r>
              <a:rPr lang="ja-JP" altLang="en-US" dirty="0">
                <a:latin typeface="ＭＳ Ｐゴシック" panose="020B0600070205080204" pitchFamily="50" charset="-128"/>
                <a:ea typeface="ＭＳ Ｐゴシック" panose="020B0600070205080204" pitchFamily="50" charset="-128"/>
              </a:rPr>
              <a:t>結果</a:t>
            </a:r>
            <a:endParaRPr lang="ja-JP" altLang="en-US" dirty="0"/>
          </a:p>
        </p:txBody>
      </p:sp>
      <p:sp>
        <p:nvSpPr>
          <p:cNvPr id="17" name="テキスト ボックス 16">
            <a:extLst>
              <a:ext uri="{FF2B5EF4-FFF2-40B4-BE49-F238E27FC236}">
                <a16:creationId xmlns:a16="http://schemas.microsoft.com/office/drawing/2014/main" id="{BAEF7477-6179-3D33-AE61-AC476DBA5A36}"/>
              </a:ext>
            </a:extLst>
          </p:cNvPr>
          <p:cNvSpPr txBox="1"/>
          <p:nvPr/>
        </p:nvSpPr>
        <p:spPr>
          <a:xfrm>
            <a:off x="3193342" y="6008110"/>
            <a:ext cx="592468" cy="369332"/>
          </a:xfrm>
          <a:prstGeom prst="rect">
            <a:avLst/>
          </a:prstGeom>
          <a:noFill/>
        </p:spPr>
        <p:txBody>
          <a:bodyPr wrap="square">
            <a:spAutoFit/>
          </a:bodyPr>
          <a:lstStyle/>
          <a:p>
            <a:r>
              <a:rPr lang="en-US" altLang="ja-JP" sz="1800" i="1" dirty="0">
                <a:latin typeface="Times New Roman" panose="02020603050405020304" pitchFamily="18" charset="0"/>
                <a:ea typeface="ＭＳ Ｐゴシック" panose="020B0600070205080204" pitchFamily="50" charset="-128"/>
                <a:cs typeface="Times New Roman" panose="02020603050405020304" pitchFamily="18" charset="0"/>
              </a:rPr>
              <a:t>f</a:t>
            </a:r>
            <a:r>
              <a:rPr lang="en-US" altLang="ja-JP" sz="1800" baseline="-25000" dirty="0">
                <a:latin typeface="Times New Roman" panose="02020603050405020304" pitchFamily="18" charset="0"/>
                <a:ea typeface="ＭＳ Ｐゴシック" panose="020B0600070205080204" pitchFamily="50" charset="-128"/>
                <a:cs typeface="Times New Roman" panose="02020603050405020304" pitchFamily="18" charset="0"/>
              </a:rPr>
              <a:t>1</a:t>
            </a:r>
            <a:endParaRPr lang="ja-JP" altLang="en-US" baseline="-25000" dirty="0">
              <a:latin typeface="Times New Roman" panose="02020603050405020304" pitchFamily="18" charset="0"/>
              <a:cs typeface="Times New Roman" panose="02020603050405020304" pitchFamily="18" charset="0"/>
            </a:endParaRPr>
          </a:p>
        </p:txBody>
      </p:sp>
      <p:sp>
        <p:nvSpPr>
          <p:cNvPr id="18" name="テキスト ボックス 17">
            <a:extLst>
              <a:ext uri="{FF2B5EF4-FFF2-40B4-BE49-F238E27FC236}">
                <a16:creationId xmlns:a16="http://schemas.microsoft.com/office/drawing/2014/main" id="{B5A537D0-6828-DE7E-DD5D-29684C3E5B05}"/>
              </a:ext>
            </a:extLst>
          </p:cNvPr>
          <p:cNvSpPr txBox="1"/>
          <p:nvPr/>
        </p:nvSpPr>
        <p:spPr>
          <a:xfrm>
            <a:off x="332416" y="4553530"/>
            <a:ext cx="592468" cy="369332"/>
          </a:xfrm>
          <a:prstGeom prst="rect">
            <a:avLst/>
          </a:prstGeom>
          <a:noFill/>
        </p:spPr>
        <p:txBody>
          <a:bodyPr wrap="square">
            <a:spAutoFit/>
          </a:bodyPr>
          <a:lstStyle/>
          <a:p>
            <a:r>
              <a:rPr lang="en-US" altLang="ja-JP" sz="1800" i="1" dirty="0">
                <a:latin typeface="Times New Roman" panose="02020603050405020304" pitchFamily="18" charset="0"/>
                <a:ea typeface="ＭＳ Ｐゴシック" panose="020B0600070205080204" pitchFamily="50" charset="-128"/>
                <a:cs typeface="Times New Roman" panose="02020603050405020304" pitchFamily="18" charset="0"/>
              </a:rPr>
              <a:t>f</a:t>
            </a:r>
            <a:r>
              <a:rPr lang="en-US" altLang="ja-JP" sz="1800" baseline="-25000" dirty="0">
                <a:latin typeface="Times New Roman" panose="02020603050405020304" pitchFamily="18" charset="0"/>
                <a:ea typeface="ＭＳ Ｐゴシック" panose="020B0600070205080204" pitchFamily="50" charset="-128"/>
                <a:cs typeface="Times New Roman" panose="02020603050405020304" pitchFamily="18" charset="0"/>
              </a:rPr>
              <a:t>2</a:t>
            </a:r>
            <a:endParaRPr lang="ja-JP" altLang="en-US" baseline="-25000" dirty="0">
              <a:latin typeface="Times New Roman" panose="02020603050405020304" pitchFamily="18" charset="0"/>
              <a:cs typeface="Times New Roman" panose="02020603050405020304" pitchFamily="18" charset="0"/>
            </a:endParaRPr>
          </a:p>
        </p:txBody>
      </p:sp>
      <p:sp>
        <p:nvSpPr>
          <p:cNvPr id="19" name="テキスト ボックス 18">
            <a:extLst>
              <a:ext uri="{FF2B5EF4-FFF2-40B4-BE49-F238E27FC236}">
                <a16:creationId xmlns:a16="http://schemas.microsoft.com/office/drawing/2014/main" id="{55D7857B-9DA1-5E5B-18F6-B65527E92544}"/>
              </a:ext>
            </a:extLst>
          </p:cNvPr>
          <p:cNvSpPr txBox="1"/>
          <p:nvPr/>
        </p:nvSpPr>
        <p:spPr>
          <a:xfrm>
            <a:off x="469189" y="4461197"/>
            <a:ext cx="592468" cy="276999"/>
          </a:xfrm>
          <a:prstGeom prst="rect">
            <a:avLst/>
          </a:prstGeom>
          <a:noFill/>
        </p:spPr>
        <p:txBody>
          <a:bodyPr wrap="square">
            <a:spAutoFit/>
          </a:bodyPr>
          <a:lstStyle/>
          <a:p>
            <a:r>
              <a:rPr lang="en-US" altLang="ja-JP" baseline="-25000" dirty="0" err="1">
                <a:latin typeface="Times New Roman" panose="02020603050405020304" pitchFamily="18" charset="0"/>
                <a:cs typeface="Times New Roman" panose="02020603050405020304" pitchFamily="18" charset="0"/>
              </a:rPr>
              <a:t>modu</a:t>
            </a:r>
            <a:endParaRPr lang="ja-JP" altLang="en-US" baseline="-25000" dirty="0">
              <a:latin typeface="Times New Roman" panose="02020603050405020304" pitchFamily="18" charset="0"/>
              <a:cs typeface="Times New Roman" panose="02020603050405020304" pitchFamily="18" charset="0"/>
            </a:endParaRPr>
          </a:p>
        </p:txBody>
      </p:sp>
      <p:sp>
        <p:nvSpPr>
          <p:cNvPr id="20" name="テキスト ボックス 19">
            <a:extLst>
              <a:ext uri="{FF2B5EF4-FFF2-40B4-BE49-F238E27FC236}">
                <a16:creationId xmlns:a16="http://schemas.microsoft.com/office/drawing/2014/main" id="{B6D513BA-FB6F-CCCD-2533-D04D3F04471E}"/>
              </a:ext>
            </a:extLst>
          </p:cNvPr>
          <p:cNvSpPr txBox="1"/>
          <p:nvPr/>
        </p:nvSpPr>
        <p:spPr>
          <a:xfrm>
            <a:off x="3324984" y="5901705"/>
            <a:ext cx="592468" cy="276999"/>
          </a:xfrm>
          <a:prstGeom prst="rect">
            <a:avLst/>
          </a:prstGeom>
          <a:noFill/>
        </p:spPr>
        <p:txBody>
          <a:bodyPr wrap="square">
            <a:spAutoFit/>
          </a:bodyPr>
          <a:lstStyle/>
          <a:p>
            <a:r>
              <a:rPr lang="en-US" altLang="ja-JP" baseline="-25000" dirty="0" err="1">
                <a:latin typeface="Times New Roman" panose="02020603050405020304" pitchFamily="18" charset="0"/>
                <a:cs typeface="Times New Roman" panose="02020603050405020304" pitchFamily="18" charset="0"/>
              </a:rPr>
              <a:t>modu</a:t>
            </a:r>
            <a:endParaRPr lang="ja-JP" altLang="en-US" baseline="-25000" dirty="0">
              <a:latin typeface="Times New Roman" panose="02020603050405020304" pitchFamily="18" charset="0"/>
              <a:cs typeface="Times New Roman" panose="02020603050405020304" pitchFamily="18" charset="0"/>
            </a:endParaRPr>
          </a:p>
        </p:txBody>
      </p:sp>
      <p:cxnSp>
        <p:nvCxnSpPr>
          <p:cNvPr id="22" name="直線矢印コネクタ 21">
            <a:extLst>
              <a:ext uri="{FF2B5EF4-FFF2-40B4-BE49-F238E27FC236}">
                <a16:creationId xmlns:a16="http://schemas.microsoft.com/office/drawing/2014/main" id="{E2618BEF-9610-CC0D-9845-9E72FF8C4F02}"/>
              </a:ext>
            </a:extLst>
          </p:cNvPr>
          <p:cNvCxnSpPr/>
          <p:nvPr/>
        </p:nvCxnSpPr>
        <p:spPr>
          <a:xfrm>
            <a:off x="5135248" y="6321460"/>
            <a:ext cx="24844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直線矢印コネクタ 22">
            <a:extLst>
              <a:ext uri="{FF2B5EF4-FFF2-40B4-BE49-F238E27FC236}">
                <a16:creationId xmlns:a16="http://schemas.microsoft.com/office/drawing/2014/main" id="{879BE31F-B8F3-DB24-0863-6CCD2A3CF0A3}"/>
              </a:ext>
            </a:extLst>
          </p:cNvPr>
          <p:cNvCxnSpPr>
            <a:cxnSpLocks/>
          </p:cNvCxnSpPr>
          <p:nvPr/>
        </p:nvCxnSpPr>
        <p:spPr>
          <a:xfrm flipV="1">
            <a:off x="5287648" y="4984547"/>
            <a:ext cx="0" cy="14893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楕円 23">
            <a:extLst>
              <a:ext uri="{FF2B5EF4-FFF2-40B4-BE49-F238E27FC236}">
                <a16:creationId xmlns:a16="http://schemas.microsoft.com/office/drawing/2014/main" id="{B6C06323-48D6-476F-1ADB-CC35760E2293}"/>
              </a:ext>
            </a:extLst>
          </p:cNvPr>
          <p:cNvSpPr/>
          <p:nvPr/>
        </p:nvSpPr>
        <p:spPr>
          <a:xfrm>
            <a:off x="5647029" y="5016642"/>
            <a:ext cx="72000" cy="72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ECB6449D-20CF-48F6-D148-BC745696BB4D}"/>
              </a:ext>
            </a:extLst>
          </p:cNvPr>
          <p:cNvSpPr/>
          <p:nvPr/>
        </p:nvSpPr>
        <p:spPr>
          <a:xfrm>
            <a:off x="5936203" y="5576587"/>
            <a:ext cx="72000" cy="72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CE9D8993-211E-EFEB-7DAB-8E8F64C92DDC}"/>
              </a:ext>
            </a:extLst>
          </p:cNvPr>
          <p:cNvSpPr/>
          <p:nvPr/>
        </p:nvSpPr>
        <p:spPr>
          <a:xfrm>
            <a:off x="6309820" y="5814937"/>
            <a:ext cx="72000" cy="72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34977971-EBC4-B9B3-11E2-F7909CFEB458}"/>
              </a:ext>
            </a:extLst>
          </p:cNvPr>
          <p:cNvSpPr/>
          <p:nvPr/>
        </p:nvSpPr>
        <p:spPr>
          <a:xfrm>
            <a:off x="6883460" y="5999865"/>
            <a:ext cx="72000" cy="72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EDFB15A2-3C65-6C30-4DA2-92C158D8C7C2}"/>
              </a:ext>
            </a:extLst>
          </p:cNvPr>
          <p:cNvSpPr txBox="1"/>
          <p:nvPr/>
        </p:nvSpPr>
        <p:spPr>
          <a:xfrm>
            <a:off x="5287647" y="6380294"/>
            <a:ext cx="3025309" cy="369332"/>
          </a:xfrm>
          <a:prstGeom prst="rect">
            <a:avLst/>
          </a:prstGeom>
          <a:noFill/>
        </p:spPr>
        <p:txBody>
          <a:bodyPr wrap="square">
            <a:spAutoFit/>
          </a:bodyPr>
          <a:lstStyle/>
          <a:p>
            <a:r>
              <a:rPr kumimoji="1" lang="ja-JP" altLang="en-US" sz="1800" dirty="0">
                <a:latin typeface="ＭＳ Ｐゴシック" panose="020B0600070205080204" pitchFamily="50" charset="-128"/>
                <a:ea typeface="ＭＳ Ｐゴシック" panose="020B0600070205080204" pitchFamily="50" charset="-128"/>
              </a:rPr>
              <a:t>タスク</a:t>
            </a:r>
            <a:r>
              <a:rPr kumimoji="1" lang="ja-JP" altLang="en-US" sz="1800" dirty="0">
                <a:solidFill>
                  <a:schemeClr val="tx1"/>
                </a:solidFill>
                <a:latin typeface="ＭＳ Ｐゴシック" panose="020B0600070205080204" pitchFamily="50" charset="-128"/>
                <a:ea typeface="ＭＳ Ｐゴシック" panose="020B0600070205080204" pitchFamily="50" charset="-128"/>
              </a:rPr>
              <a:t>スケジューリング</a:t>
            </a:r>
            <a:endParaRPr lang="ja-JP" altLang="en-US" dirty="0"/>
          </a:p>
        </p:txBody>
      </p:sp>
      <p:sp>
        <p:nvSpPr>
          <p:cNvPr id="29" name="テキスト ボックス 28">
            <a:extLst>
              <a:ext uri="{FF2B5EF4-FFF2-40B4-BE49-F238E27FC236}">
                <a16:creationId xmlns:a16="http://schemas.microsoft.com/office/drawing/2014/main" id="{28609909-CC42-7328-4F2A-FBD9CC26F6C3}"/>
              </a:ext>
            </a:extLst>
          </p:cNvPr>
          <p:cNvSpPr txBox="1"/>
          <p:nvPr/>
        </p:nvSpPr>
        <p:spPr>
          <a:xfrm>
            <a:off x="7720488" y="6010962"/>
            <a:ext cx="592468" cy="369332"/>
          </a:xfrm>
          <a:prstGeom prst="rect">
            <a:avLst/>
          </a:prstGeom>
          <a:noFill/>
        </p:spPr>
        <p:txBody>
          <a:bodyPr wrap="square">
            <a:spAutoFit/>
          </a:bodyPr>
          <a:lstStyle/>
          <a:p>
            <a:r>
              <a:rPr lang="en-US" altLang="ja-JP" sz="1800" i="1" dirty="0">
                <a:latin typeface="Times New Roman" panose="02020603050405020304" pitchFamily="18" charset="0"/>
                <a:ea typeface="ＭＳ Ｐゴシック" panose="020B0600070205080204" pitchFamily="50" charset="-128"/>
                <a:cs typeface="Times New Roman" panose="02020603050405020304" pitchFamily="18" charset="0"/>
              </a:rPr>
              <a:t>f</a:t>
            </a:r>
            <a:r>
              <a:rPr lang="en-US" altLang="ja-JP" sz="1800" baseline="-25000" dirty="0">
                <a:latin typeface="Times New Roman" panose="02020603050405020304" pitchFamily="18" charset="0"/>
                <a:ea typeface="ＭＳ Ｐゴシック" panose="020B0600070205080204" pitchFamily="50" charset="-128"/>
                <a:cs typeface="Times New Roman" panose="02020603050405020304" pitchFamily="18" charset="0"/>
              </a:rPr>
              <a:t>1</a:t>
            </a:r>
            <a:endParaRPr lang="ja-JP" altLang="en-US" baseline="-25000" dirty="0">
              <a:latin typeface="Times New Roman" panose="02020603050405020304" pitchFamily="18" charset="0"/>
              <a:cs typeface="Times New Roman" panose="02020603050405020304" pitchFamily="18" charset="0"/>
            </a:endParaRPr>
          </a:p>
        </p:txBody>
      </p:sp>
      <p:sp>
        <p:nvSpPr>
          <p:cNvPr id="30" name="テキスト ボックス 29">
            <a:extLst>
              <a:ext uri="{FF2B5EF4-FFF2-40B4-BE49-F238E27FC236}">
                <a16:creationId xmlns:a16="http://schemas.microsoft.com/office/drawing/2014/main" id="{4A19F6AC-83FA-6087-4BA9-4FAB510951EA}"/>
              </a:ext>
            </a:extLst>
          </p:cNvPr>
          <p:cNvSpPr txBox="1"/>
          <p:nvPr/>
        </p:nvSpPr>
        <p:spPr>
          <a:xfrm>
            <a:off x="4859562" y="4556382"/>
            <a:ext cx="592468" cy="369332"/>
          </a:xfrm>
          <a:prstGeom prst="rect">
            <a:avLst/>
          </a:prstGeom>
          <a:noFill/>
        </p:spPr>
        <p:txBody>
          <a:bodyPr wrap="square">
            <a:spAutoFit/>
          </a:bodyPr>
          <a:lstStyle/>
          <a:p>
            <a:r>
              <a:rPr lang="en-US" altLang="ja-JP" sz="1800" i="1" dirty="0">
                <a:latin typeface="Times New Roman" panose="02020603050405020304" pitchFamily="18" charset="0"/>
                <a:ea typeface="ＭＳ Ｐゴシック" panose="020B0600070205080204" pitchFamily="50" charset="-128"/>
                <a:cs typeface="Times New Roman" panose="02020603050405020304" pitchFamily="18" charset="0"/>
              </a:rPr>
              <a:t>f</a:t>
            </a:r>
            <a:r>
              <a:rPr lang="en-US" altLang="ja-JP" sz="1800" baseline="-25000" dirty="0">
                <a:latin typeface="Times New Roman" panose="02020603050405020304" pitchFamily="18" charset="0"/>
                <a:ea typeface="ＭＳ Ｐゴシック" panose="020B0600070205080204" pitchFamily="50" charset="-128"/>
                <a:cs typeface="Times New Roman" panose="02020603050405020304" pitchFamily="18" charset="0"/>
              </a:rPr>
              <a:t>2</a:t>
            </a:r>
            <a:endParaRPr lang="ja-JP" altLang="en-US" baseline="-25000" dirty="0">
              <a:latin typeface="Times New Roman" panose="02020603050405020304" pitchFamily="18" charset="0"/>
              <a:cs typeface="Times New Roman" panose="02020603050405020304" pitchFamily="18" charset="0"/>
            </a:endParaRPr>
          </a:p>
        </p:txBody>
      </p:sp>
      <p:sp>
        <p:nvSpPr>
          <p:cNvPr id="31" name="テキスト ボックス 30">
            <a:extLst>
              <a:ext uri="{FF2B5EF4-FFF2-40B4-BE49-F238E27FC236}">
                <a16:creationId xmlns:a16="http://schemas.microsoft.com/office/drawing/2014/main" id="{E4B44C7E-18F4-BE08-638C-C95B0593A798}"/>
              </a:ext>
            </a:extLst>
          </p:cNvPr>
          <p:cNvSpPr txBox="1"/>
          <p:nvPr/>
        </p:nvSpPr>
        <p:spPr>
          <a:xfrm>
            <a:off x="4996335" y="4464049"/>
            <a:ext cx="592468" cy="276999"/>
          </a:xfrm>
          <a:prstGeom prst="rect">
            <a:avLst/>
          </a:prstGeom>
          <a:noFill/>
        </p:spPr>
        <p:txBody>
          <a:bodyPr wrap="square">
            <a:spAutoFit/>
          </a:bodyPr>
          <a:lstStyle/>
          <a:p>
            <a:r>
              <a:rPr lang="en-US" altLang="ja-JP" baseline="-25000" dirty="0">
                <a:latin typeface="Times New Roman" panose="02020603050405020304" pitchFamily="18" charset="0"/>
                <a:cs typeface="Times New Roman" panose="02020603050405020304" pitchFamily="18" charset="0"/>
              </a:rPr>
              <a:t>task</a:t>
            </a:r>
            <a:endParaRPr lang="ja-JP" altLang="en-US" baseline="-25000" dirty="0">
              <a:latin typeface="Times New Roman" panose="02020603050405020304" pitchFamily="18" charset="0"/>
              <a:cs typeface="Times New Roman" panose="02020603050405020304" pitchFamily="18" charset="0"/>
            </a:endParaRPr>
          </a:p>
        </p:txBody>
      </p:sp>
      <p:sp>
        <p:nvSpPr>
          <p:cNvPr id="32" name="テキスト ボックス 31">
            <a:extLst>
              <a:ext uri="{FF2B5EF4-FFF2-40B4-BE49-F238E27FC236}">
                <a16:creationId xmlns:a16="http://schemas.microsoft.com/office/drawing/2014/main" id="{C5D061D1-8969-608E-C463-B780F34131FA}"/>
              </a:ext>
            </a:extLst>
          </p:cNvPr>
          <p:cNvSpPr txBox="1"/>
          <p:nvPr/>
        </p:nvSpPr>
        <p:spPr>
          <a:xfrm>
            <a:off x="7852130" y="5904557"/>
            <a:ext cx="592468" cy="276999"/>
          </a:xfrm>
          <a:prstGeom prst="rect">
            <a:avLst/>
          </a:prstGeom>
          <a:noFill/>
        </p:spPr>
        <p:txBody>
          <a:bodyPr wrap="square">
            <a:spAutoFit/>
          </a:bodyPr>
          <a:lstStyle/>
          <a:p>
            <a:r>
              <a:rPr lang="en-US" altLang="ja-JP" baseline="-25000" dirty="0">
                <a:latin typeface="Times New Roman" panose="02020603050405020304" pitchFamily="18" charset="0"/>
                <a:cs typeface="Times New Roman" panose="02020603050405020304" pitchFamily="18" charset="0"/>
              </a:rPr>
              <a:t>task</a:t>
            </a:r>
            <a:endParaRPr lang="ja-JP" altLang="en-US" baseline="-25000" dirty="0">
              <a:latin typeface="Times New Roman" panose="02020603050405020304" pitchFamily="18" charset="0"/>
              <a:cs typeface="Times New Roman" panose="02020603050405020304" pitchFamily="18" charset="0"/>
            </a:endParaRPr>
          </a:p>
        </p:txBody>
      </p:sp>
      <p:sp>
        <p:nvSpPr>
          <p:cNvPr id="33" name="矢印: 右 32">
            <a:extLst>
              <a:ext uri="{FF2B5EF4-FFF2-40B4-BE49-F238E27FC236}">
                <a16:creationId xmlns:a16="http://schemas.microsoft.com/office/drawing/2014/main" id="{D1DC815B-1731-763B-DD7A-25705CAE6966}"/>
              </a:ext>
            </a:extLst>
          </p:cNvPr>
          <p:cNvSpPr/>
          <p:nvPr/>
        </p:nvSpPr>
        <p:spPr>
          <a:xfrm>
            <a:off x="4081890" y="5106256"/>
            <a:ext cx="389883" cy="107244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18C7AE62-956C-6700-3CE1-07364D12B37C}"/>
              </a:ext>
            </a:extLst>
          </p:cNvPr>
          <p:cNvSpPr/>
          <p:nvPr/>
        </p:nvSpPr>
        <p:spPr>
          <a:xfrm>
            <a:off x="6852718" y="4867714"/>
            <a:ext cx="205484" cy="1849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7D8CC7F4-48DA-8031-C1AE-9EABBD6D4AA0}"/>
              </a:ext>
            </a:extLst>
          </p:cNvPr>
          <p:cNvSpPr/>
          <p:nvPr/>
        </p:nvSpPr>
        <p:spPr>
          <a:xfrm>
            <a:off x="6255248" y="4853927"/>
            <a:ext cx="205484" cy="1849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A1811A0B-D7ED-55E2-774C-1360D8BB5601}"/>
              </a:ext>
            </a:extLst>
          </p:cNvPr>
          <p:cNvSpPr/>
          <p:nvPr/>
        </p:nvSpPr>
        <p:spPr>
          <a:xfrm>
            <a:off x="6512400" y="5162528"/>
            <a:ext cx="205484" cy="1849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23858554-BE31-07A3-F2DD-7694B2A251C5}"/>
              </a:ext>
            </a:extLst>
          </p:cNvPr>
          <p:cNvSpPr/>
          <p:nvPr/>
        </p:nvSpPr>
        <p:spPr>
          <a:xfrm>
            <a:off x="7125554" y="5419456"/>
            <a:ext cx="205484" cy="1849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6700A1B2-B0F7-30E1-0250-84A273A45D34}"/>
              </a:ext>
            </a:extLst>
          </p:cNvPr>
          <p:cNvSpPr/>
          <p:nvPr/>
        </p:nvSpPr>
        <p:spPr>
          <a:xfrm>
            <a:off x="5799429" y="5169042"/>
            <a:ext cx="72000" cy="72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747D80D9-B39F-2B00-63DA-FD0AE8AD2C17}"/>
              </a:ext>
            </a:extLst>
          </p:cNvPr>
          <p:cNvSpPr/>
          <p:nvPr/>
        </p:nvSpPr>
        <p:spPr>
          <a:xfrm>
            <a:off x="5869637" y="5331716"/>
            <a:ext cx="72000" cy="72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BC569D13-FBEA-1043-B083-27958F9F8785}"/>
              </a:ext>
            </a:extLst>
          </p:cNvPr>
          <p:cNvSpPr/>
          <p:nvPr/>
        </p:nvSpPr>
        <p:spPr>
          <a:xfrm>
            <a:off x="6022037" y="5484116"/>
            <a:ext cx="72000" cy="72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1E5884C0-F362-5EE7-1DAB-C7338CEB2E6B}"/>
              </a:ext>
            </a:extLst>
          </p:cNvPr>
          <p:cNvSpPr/>
          <p:nvPr/>
        </p:nvSpPr>
        <p:spPr>
          <a:xfrm>
            <a:off x="6174437" y="5636516"/>
            <a:ext cx="72000" cy="72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A97C1004-264A-D243-EA26-CF0EDC55C191}"/>
              </a:ext>
            </a:extLst>
          </p:cNvPr>
          <p:cNvSpPr/>
          <p:nvPr/>
        </p:nvSpPr>
        <p:spPr>
          <a:xfrm>
            <a:off x="6460399" y="5747820"/>
            <a:ext cx="72000" cy="72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A0C1F027-AFC2-0D91-B070-18D957B2D805}"/>
              </a:ext>
            </a:extLst>
          </p:cNvPr>
          <p:cNvSpPr/>
          <p:nvPr/>
        </p:nvSpPr>
        <p:spPr>
          <a:xfrm>
            <a:off x="6633347" y="5900220"/>
            <a:ext cx="72000" cy="72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CF50A9AD-BEC8-947C-B4E9-D9B6C7E0D8B8}"/>
              </a:ext>
            </a:extLst>
          </p:cNvPr>
          <p:cNvSpPr/>
          <p:nvPr/>
        </p:nvSpPr>
        <p:spPr>
          <a:xfrm>
            <a:off x="6744651" y="6103990"/>
            <a:ext cx="72000" cy="72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a:extLst>
              <a:ext uri="{FF2B5EF4-FFF2-40B4-BE49-F238E27FC236}">
                <a16:creationId xmlns:a16="http://schemas.microsoft.com/office/drawing/2014/main" id="{F6F363D6-B597-AB84-C4FF-2739FAFAE2AB}"/>
              </a:ext>
            </a:extLst>
          </p:cNvPr>
          <p:cNvSpPr/>
          <p:nvPr/>
        </p:nvSpPr>
        <p:spPr>
          <a:xfrm>
            <a:off x="7092257" y="6163922"/>
            <a:ext cx="72000" cy="72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0" name="直線矢印コネクタ 49">
            <a:extLst>
              <a:ext uri="{FF2B5EF4-FFF2-40B4-BE49-F238E27FC236}">
                <a16:creationId xmlns:a16="http://schemas.microsoft.com/office/drawing/2014/main" id="{BB45E60C-C719-71D6-2968-CBB33AE67A85}"/>
              </a:ext>
            </a:extLst>
          </p:cNvPr>
          <p:cNvCxnSpPr>
            <a:stCxn id="36" idx="3"/>
            <a:endCxn id="40" idx="4"/>
          </p:cNvCxnSpPr>
          <p:nvPr/>
        </p:nvCxnSpPr>
        <p:spPr>
          <a:xfrm flipH="1">
            <a:off x="6094037" y="5320374"/>
            <a:ext cx="448455" cy="199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直線矢印コネクタ 52">
            <a:extLst>
              <a:ext uri="{FF2B5EF4-FFF2-40B4-BE49-F238E27FC236}">
                <a16:creationId xmlns:a16="http://schemas.microsoft.com/office/drawing/2014/main" id="{9440B09A-3B9C-AF83-B156-EB3F462222E0}"/>
              </a:ext>
            </a:extLst>
          </p:cNvPr>
          <p:cNvCxnSpPr>
            <a:cxnSpLocks/>
            <a:stCxn id="36" idx="3"/>
            <a:endCxn id="41" idx="7"/>
          </p:cNvCxnSpPr>
          <p:nvPr/>
        </p:nvCxnSpPr>
        <p:spPr>
          <a:xfrm flipH="1">
            <a:off x="6235893" y="5320374"/>
            <a:ext cx="306599" cy="3266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直線矢印コネクタ 56">
            <a:extLst>
              <a:ext uri="{FF2B5EF4-FFF2-40B4-BE49-F238E27FC236}">
                <a16:creationId xmlns:a16="http://schemas.microsoft.com/office/drawing/2014/main" id="{0F4F2CCA-82C5-8EB5-DEC3-65BA626967C7}"/>
              </a:ext>
            </a:extLst>
          </p:cNvPr>
          <p:cNvCxnSpPr>
            <a:cxnSpLocks/>
            <a:stCxn id="35" idx="3"/>
            <a:endCxn id="24" idx="1"/>
          </p:cNvCxnSpPr>
          <p:nvPr/>
        </p:nvCxnSpPr>
        <p:spPr>
          <a:xfrm flipH="1">
            <a:off x="5657573" y="5011773"/>
            <a:ext cx="627767" cy="154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直線矢印コネクタ 59">
            <a:extLst>
              <a:ext uri="{FF2B5EF4-FFF2-40B4-BE49-F238E27FC236}">
                <a16:creationId xmlns:a16="http://schemas.microsoft.com/office/drawing/2014/main" id="{9E7A4237-90DD-702B-6C8A-47985ABA916E}"/>
              </a:ext>
            </a:extLst>
          </p:cNvPr>
          <p:cNvCxnSpPr>
            <a:cxnSpLocks/>
            <a:stCxn id="35" idx="3"/>
          </p:cNvCxnSpPr>
          <p:nvPr/>
        </p:nvCxnSpPr>
        <p:spPr>
          <a:xfrm flipH="1">
            <a:off x="5809973" y="5011773"/>
            <a:ext cx="475367" cy="1883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直線矢印コネクタ 64">
            <a:extLst>
              <a:ext uri="{FF2B5EF4-FFF2-40B4-BE49-F238E27FC236}">
                <a16:creationId xmlns:a16="http://schemas.microsoft.com/office/drawing/2014/main" id="{C4F1E85E-5F65-07D6-81E5-C2E2E761878B}"/>
              </a:ext>
            </a:extLst>
          </p:cNvPr>
          <p:cNvCxnSpPr>
            <a:cxnSpLocks/>
            <a:stCxn id="35" idx="3"/>
            <a:endCxn id="39" idx="7"/>
          </p:cNvCxnSpPr>
          <p:nvPr/>
        </p:nvCxnSpPr>
        <p:spPr>
          <a:xfrm flipH="1">
            <a:off x="5931093" y="5011773"/>
            <a:ext cx="354247" cy="3304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0" name="フリーフォーム: 図形 69">
            <a:extLst>
              <a:ext uri="{FF2B5EF4-FFF2-40B4-BE49-F238E27FC236}">
                <a16:creationId xmlns:a16="http://schemas.microsoft.com/office/drawing/2014/main" id="{D003FBD6-25FE-7670-D296-AE0590C67AE4}"/>
              </a:ext>
            </a:extLst>
          </p:cNvPr>
          <p:cNvSpPr/>
          <p:nvPr/>
        </p:nvSpPr>
        <p:spPr>
          <a:xfrm>
            <a:off x="5539229" y="4857532"/>
            <a:ext cx="1693573" cy="1440481"/>
          </a:xfrm>
          <a:custGeom>
            <a:avLst/>
            <a:gdLst>
              <a:gd name="connsiteX0" fmla="*/ 471152 w 1778692"/>
              <a:gd name="connsiteY0" fmla="*/ 967915 h 1440129"/>
              <a:gd name="connsiteX1" fmla="*/ 80734 w 1778692"/>
              <a:gd name="connsiteY1" fmla="*/ 536401 h 1440129"/>
              <a:gd name="connsiteX2" fmla="*/ 19089 w 1778692"/>
              <a:gd name="connsiteY2" fmla="*/ 74064 h 1440129"/>
              <a:gd name="connsiteX3" fmla="*/ 327314 w 1778692"/>
              <a:gd name="connsiteY3" fmla="*/ 43241 h 1440129"/>
              <a:gd name="connsiteX4" fmla="*/ 656087 w 1778692"/>
              <a:gd name="connsiteY4" fmla="*/ 495304 h 1440129"/>
              <a:gd name="connsiteX5" fmla="*/ 1087601 w 1778692"/>
              <a:gd name="connsiteY5" fmla="*/ 803529 h 1440129"/>
              <a:gd name="connsiteX6" fmla="*/ 1580761 w 1778692"/>
              <a:gd name="connsiteY6" fmla="*/ 1132302 h 1440129"/>
              <a:gd name="connsiteX7" fmla="*/ 1745148 w 1778692"/>
              <a:gd name="connsiteY7" fmla="*/ 1296688 h 1440129"/>
              <a:gd name="connsiteX8" fmla="*/ 1755422 w 1778692"/>
              <a:gd name="connsiteY8" fmla="*/ 1399430 h 1440129"/>
              <a:gd name="connsiteX9" fmla="*/ 1488294 w 1778692"/>
              <a:gd name="connsiteY9" fmla="*/ 1430252 h 1440129"/>
              <a:gd name="connsiteX10" fmla="*/ 810199 w 1778692"/>
              <a:gd name="connsiteY10" fmla="*/ 1235043 h 1440129"/>
              <a:gd name="connsiteX11" fmla="*/ 471152 w 1778692"/>
              <a:gd name="connsiteY11" fmla="*/ 967915 h 1440129"/>
              <a:gd name="connsiteX0" fmla="*/ 471152 w 1757348"/>
              <a:gd name="connsiteY0" fmla="*/ 967915 h 1440129"/>
              <a:gd name="connsiteX1" fmla="*/ 80734 w 1757348"/>
              <a:gd name="connsiteY1" fmla="*/ 536401 h 1440129"/>
              <a:gd name="connsiteX2" fmla="*/ 19089 w 1757348"/>
              <a:gd name="connsiteY2" fmla="*/ 74064 h 1440129"/>
              <a:gd name="connsiteX3" fmla="*/ 327314 w 1757348"/>
              <a:gd name="connsiteY3" fmla="*/ 43241 h 1440129"/>
              <a:gd name="connsiteX4" fmla="*/ 656087 w 1757348"/>
              <a:gd name="connsiteY4" fmla="*/ 495304 h 1440129"/>
              <a:gd name="connsiteX5" fmla="*/ 1087601 w 1757348"/>
              <a:gd name="connsiteY5" fmla="*/ 803529 h 1440129"/>
              <a:gd name="connsiteX6" fmla="*/ 1580761 w 1757348"/>
              <a:gd name="connsiteY6" fmla="*/ 1132302 h 1440129"/>
              <a:gd name="connsiteX7" fmla="*/ 1755422 w 1757348"/>
              <a:gd name="connsiteY7" fmla="*/ 1399430 h 1440129"/>
              <a:gd name="connsiteX8" fmla="*/ 1488294 w 1757348"/>
              <a:gd name="connsiteY8" fmla="*/ 1430252 h 1440129"/>
              <a:gd name="connsiteX9" fmla="*/ 810199 w 1757348"/>
              <a:gd name="connsiteY9" fmla="*/ 1235043 h 1440129"/>
              <a:gd name="connsiteX10" fmla="*/ 471152 w 1757348"/>
              <a:gd name="connsiteY10" fmla="*/ 967915 h 1440129"/>
              <a:gd name="connsiteX0" fmla="*/ 471152 w 1717297"/>
              <a:gd name="connsiteY0" fmla="*/ 967915 h 1436745"/>
              <a:gd name="connsiteX1" fmla="*/ 80734 w 1717297"/>
              <a:gd name="connsiteY1" fmla="*/ 536401 h 1436745"/>
              <a:gd name="connsiteX2" fmla="*/ 19089 w 1717297"/>
              <a:gd name="connsiteY2" fmla="*/ 74064 h 1436745"/>
              <a:gd name="connsiteX3" fmla="*/ 327314 w 1717297"/>
              <a:gd name="connsiteY3" fmla="*/ 43241 h 1436745"/>
              <a:gd name="connsiteX4" fmla="*/ 656087 w 1717297"/>
              <a:gd name="connsiteY4" fmla="*/ 495304 h 1436745"/>
              <a:gd name="connsiteX5" fmla="*/ 1087601 w 1717297"/>
              <a:gd name="connsiteY5" fmla="*/ 803529 h 1436745"/>
              <a:gd name="connsiteX6" fmla="*/ 1580761 w 1717297"/>
              <a:gd name="connsiteY6" fmla="*/ 1132302 h 1436745"/>
              <a:gd name="connsiteX7" fmla="*/ 1714325 w 1717297"/>
              <a:gd name="connsiteY7" fmla="*/ 1368608 h 1436745"/>
              <a:gd name="connsiteX8" fmla="*/ 1488294 w 1717297"/>
              <a:gd name="connsiteY8" fmla="*/ 1430252 h 1436745"/>
              <a:gd name="connsiteX9" fmla="*/ 810199 w 1717297"/>
              <a:gd name="connsiteY9" fmla="*/ 1235043 h 1436745"/>
              <a:gd name="connsiteX10" fmla="*/ 471152 w 1717297"/>
              <a:gd name="connsiteY10" fmla="*/ 967915 h 1436745"/>
              <a:gd name="connsiteX0" fmla="*/ 471152 w 1696207"/>
              <a:gd name="connsiteY0" fmla="*/ 967915 h 1440843"/>
              <a:gd name="connsiteX1" fmla="*/ 80734 w 1696207"/>
              <a:gd name="connsiteY1" fmla="*/ 536401 h 1440843"/>
              <a:gd name="connsiteX2" fmla="*/ 19089 w 1696207"/>
              <a:gd name="connsiteY2" fmla="*/ 74064 h 1440843"/>
              <a:gd name="connsiteX3" fmla="*/ 327314 w 1696207"/>
              <a:gd name="connsiteY3" fmla="*/ 43241 h 1440843"/>
              <a:gd name="connsiteX4" fmla="*/ 656087 w 1696207"/>
              <a:gd name="connsiteY4" fmla="*/ 495304 h 1440843"/>
              <a:gd name="connsiteX5" fmla="*/ 1087601 w 1696207"/>
              <a:gd name="connsiteY5" fmla="*/ 803529 h 1440843"/>
              <a:gd name="connsiteX6" fmla="*/ 1580761 w 1696207"/>
              <a:gd name="connsiteY6" fmla="*/ 1132302 h 1440843"/>
              <a:gd name="connsiteX7" fmla="*/ 1692100 w 1696207"/>
              <a:gd name="connsiteY7" fmla="*/ 1403533 h 1440843"/>
              <a:gd name="connsiteX8" fmla="*/ 1488294 w 1696207"/>
              <a:gd name="connsiteY8" fmla="*/ 1430252 h 1440843"/>
              <a:gd name="connsiteX9" fmla="*/ 810199 w 1696207"/>
              <a:gd name="connsiteY9" fmla="*/ 1235043 h 1440843"/>
              <a:gd name="connsiteX10" fmla="*/ 471152 w 1696207"/>
              <a:gd name="connsiteY10" fmla="*/ 967915 h 1440843"/>
              <a:gd name="connsiteX0" fmla="*/ 471152 w 1699316"/>
              <a:gd name="connsiteY0" fmla="*/ 967915 h 1444756"/>
              <a:gd name="connsiteX1" fmla="*/ 80734 w 1699316"/>
              <a:gd name="connsiteY1" fmla="*/ 536401 h 1444756"/>
              <a:gd name="connsiteX2" fmla="*/ 19089 w 1699316"/>
              <a:gd name="connsiteY2" fmla="*/ 74064 h 1444756"/>
              <a:gd name="connsiteX3" fmla="*/ 327314 w 1699316"/>
              <a:gd name="connsiteY3" fmla="*/ 43241 h 1444756"/>
              <a:gd name="connsiteX4" fmla="*/ 656087 w 1699316"/>
              <a:gd name="connsiteY4" fmla="*/ 495304 h 1444756"/>
              <a:gd name="connsiteX5" fmla="*/ 1087601 w 1699316"/>
              <a:gd name="connsiteY5" fmla="*/ 803529 h 1444756"/>
              <a:gd name="connsiteX6" fmla="*/ 1580761 w 1699316"/>
              <a:gd name="connsiteY6" fmla="*/ 1132302 h 1444756"/>
              <a:gd name="connsiteX7" fmla="*/ 1692100 w 1699316"/>
              <a:gd name="connsiteY7" fmla="*/ 1403533 h 1444756"/>
              <a:gd name="connsiteX8" fmla="*/ 1488294 w 1699316"/>
              <a:gd name="connsiteY8" fmla="*/ 1430252 h 1444756"/>
              <a:gd name="connsiteX9" fmla="*/ 810199 w 1699316"/>
              <a:gd name="connsiteY9" fmla="*/ 1235043 h 1444756"/>
              <a:gd name="connsiteX10" fmla="*/ 471152 w 1699316"/>
              <a:gd name="connsiteY10" fmla="*/ 967915 h 1444756"/>
              <a:gd name="connsiteX0" fmla="*/ 471152 w 1693573"/>
              <a:gd name="connsiteY0" fmla="*/ 967915 h 1440481"/>
              <a:gd name="connsiteX1" fmla="*/ 80734 w 1693573"/>
              <a:gd name="connsiteY1" fmla="*/ 536401 h 1440481"/>
              <a:gd name="connsiteX2" fmla="*/ 19089 w 1693573"/>
              <a:gd name="connsiteY2" fmla="*/ 74064 h 1440481"/>
              <a:gd name="connsiteX3" fmla="*/ 327314 w 1693573"/>
              <a:gd name="connsiteY3" fmla="*/ 43241 h 1440481"/>
              <a:gd name="connsiteX4" fmla="*/ 656087 w 1693573"/>
              <a:gd name="connsiteY4" fmla="*/ 495304 h 1440481"/>
              <a:gd name="connsiteX5" fmla="*/ 1087601 w 1693573"/>
              <a:gd name="connsiteY5" fmla="*/ 803529 h 1440481"/>
              <a:gd name="connsiteX6" fmla="*/ 1580761 w 1693573"/>
              <a:gd name="connsiteY6" fmla="*/ 1132302 h 1440481"/>
              <a:gd name="connsiteX7" fmla="*/ 1685750 w 1693573"/>
              <a:gd name="connsiteY7" fmla="*/ 1384483 h 1440481"/>
              <a:gd name="connsiteX8" fmla="*/ 1488294 w 1693573"/>
              <a:gd name="connsiteY8" fmla="*/ 1430252 h 1440481"/>
              <a:gd name="connsiteX9" fmla="*/ 810199 w 1693573"/>
              <a:gd name="connsiteY9" fmla="*/ 1235043 h 1440481"/>
              <a:gd name="connsiteX10" fmla="*/ 471152 w 1693573"/>
              <a:gd name="connsiteY10" fmla="*/ 967915 h 144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3573" h="1440481">
                <a:moveTo>
                  <a:pt x="471152" y="967915"/>
                </a:moveTo>
                <a:cubicBezTo>
                  <a:pt x="349575" y="851475"/>
                  <a:pt x="156078" y="685376"/>
                  <a:pt x="80734" y="536401"/>
                </a:cubicBezTo>
                <a:cubicBezTo>
                  <a:pt x="5390" y="387426"/>
                  <a:pt x="-22008" y="156257"/>
                  <a:pt x="19089" y="74064"/>
                </a:cubicBezTo>
                <a:cubicBezTo>
                  <a:pt x="60186" y="-8129"/>
                  <a:pt x="221148" y="-26966"/>
                  <a:pt x="327314" y="43241"/>
                </a:cubicBezTo>
                <a:cubicBezTo>
                  <a:pt x="433480" y="113448"/>
                  <a:pt x="529373" y="368589"/>
                  <a:pt x="656087" y="495304"/>
                </a:cubicBezTo>
                <a:cubicBezTo>
                  <a:pt x="782801" y="622019"/>
                  <a:pt x="933489" y="697363"/>
                  <a:pt x="1087601" y="803529"/>
                </a:cubicBezTo>
                <a:cubicBezTo>
                  <a:pt x="1241713" y="909695"/>
                  <a:pt x="1481069" y="1035476"/>
                  <a:pt x="1580761" y="1132302"/>
                </a:cubicBezTo>
                <a:cubicBezTo>
                  <a:pt x="1680453" y="1229128"/>
                  <a:pt x="1709509" y="1343172"/>
                  <a:pt x="1685750" y="1384483"/>
                </a:cubicBezTo>
                <a:cubicBezTo>
                  <a:pt x="1661991" y="1425794"/>
                  <a:pt x="1645831" y="1457650"/>
                  <a:pt x="1488294" y="1430252"/>
                </a:cubicBezTo>
                <a:cubicBezTo>
                  <a:pt x="1330757" y="1402854"/>
                  <a:pt x="979723" y="1313812"/>
                  <a:pt x="810199" y="1235043"/>
                </a:cubicBezTo>
                <a:cubicBezTo>
                  <a:pt x="640675" y="1156275"/>
                  <a:pt x="592729" y="1084355"/>
                  <a:pt x="471152" y="967915"/>
                </a:cubicBezTo>
                <a:close/>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右中かっこ 70">
            <a:extLst>
              <a:ext uri="{FF2B5EF4-FFF2-40B4-BE49-F238E27FC236}">
                <a16:creationId xmlns:a16="http://schemas.microsoft.com/office/drawing/2014/main" id="{9680004D-3F90-3A55-19D3-3119DB60AFA7}"/>
              </a:ext>
            </a:extLst>
          </p:cNvPr>
          <p:cNvSpPr/>
          <p:nvPr/>
        </p:nvSpPr>
        <p:spPr>
          <a:xfrm>
            <a:off x="5135248" y="3482940"/>
            <a:ext cx="152399" cy="77589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72" name="テキスト ボックス 71">
            <a:extLst>
              <a:ext uri="{FF2B5EF4-FFF2-40B4-BE49-F238E27FC236}">
                <a16:creationId xmlns:a16="http://schemas.microsoft.com/office/drawing/2014/main" id="{972ADDDF-DF4B-DE47-9962-4D30001127A9}"/>
              </a:ext>
            </a:extLst>
          </p:cNvPr>
          <p:cNvSpPr txBox="1"/>
          <p:nvPr/>
        </p:nvSpPr>
        <p:spPr>
          <a:xfrm>
            <a:off x="5340063" y="3564760"/>
            <a:ext cx="3392971" cy="646331"/>
          </a:xfrm>
          <a:prstGeom prst="rect">
            <a:avLst/>
          </a:prstGeom>
          <a:noFill/>
        </p:spPr>
        <p:txBody>
          <a:bodyPr wrap="square">
            <a:spAutoFit/>
          </a:bodyPr>
          <a:lstStyle/>
          <a:p>
            <a:r>
              <a:rPr kumimoji="1" lang="ja-JP" altLang="en-US" sz="1800" dirty="0">
                <a:latin typeface="ＭＳ Ｐゴシック" panose="020B0600070205080204" pitchFamily="50" charset="-128"/>
                <a:ea typeface="ＭＳ Ｐゴシック" panose="020B0600070205080204" pitchFamily="50" charset="-128"/>
              </a:rPr>
              <a:t>フェーズで実際に行うべき制御をパレート最適解から選択</a:t>
            </a:r>
            <a:endParaRPr lang="ja-JP" altLang="en-US" dirty="0"/>
          </a:p>
        </p:txBody>
      </p:sp>
    </p:spTree>
    <p:extLst>
      <p:ext uri="{BB962C8B-B14F-4D97-AF65-F5344CB8AC3E}">
        <p14:creationId xmlns:p14="http://schemas.microsoft.com/office/powerpoint/2010/main" val="4020593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31CA9B-14E0-8B03-69BB-1EB6B3411E34}"/>
            </a:ext>
          </a:extLst>
        </p:cNvPr>
        <p:cNvGrpSpPr/>
        <p:nvPr/>
      </p:nvGrpSpPr>
      <p:grpSpPr>
        <a:xfrm>
          <a:off x="0" y="0"/>
          <a:ext cx="0" cy="0"/>
          <a:chOff x="0" y="0"/>
          <a:chExt cx="0" cy="0"/>
        </a:xfrm>
      </p:grpSpPr>
      <p:sp>
        <p:nvSpPr>
          <p:cNvPr id="4" name="タイトル 1">
            <a:extLst>
              <a:ext uri="{FF2B5EF4-FFF2-40B4-BE49-F238E27FC236}">
                <a16:creationId xmlns:a16="http://schemas.microsoft.com/office/drawing/2014/main" id="{08C73583-62E4-717D-4201-CDB90A7236C8}"/>
              </a:ext>
            </a:extLst>
          </p:cNvPr>
          <p:cNvSpPr txBox="1">
            <a:spLocks/>
          </p:cNvSpPr>
          <p:nvPr/>
        </p:nvSpPr>
        <p:spPr>
          <a:xfrm>
            <a:off x="628650" y="10827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ＭＳ Ｐゴシック" panose="020B0600070205080204" pitchFamily="50" charset="-128"/>
                <a:ea typeface="ＭＳ Ｐゴシック" panose="020B0600070205080204" pitchFamily="50" charset="-128"/>
              </a:rPr>
              <a:t>アニメーションのイメージ（案）</a:t>
            </a:r>
          </a:p>
        </p:txBody>
      </p:sp>
      <p:pic>
        <p:nvPicPr>
          <p:cNvPr id="2" name="図 1">
            <a:extLst>
              <a:ext uri="{FF2B5EF4-FFF2-40B4-BE49-F238E27FC236}">
                <a16:creationId xmlns:a16="http://schemas.microsoft.com/office/drawing/2014/main" id="{E4AAEDC4-7811-0755-48FB-125768CE7D1E}"/>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54906" t="15060" r="4881" b="45540"/>
          <a:stretch/>
        </p:blipFill>
        <p:spPr>
          <a:xfrm>
            <a:off x="807112" y="2423812"/>
            <a:ext cx="1676700" cy="1176623"/>
          </a:xfrm>
          <a:prstGeom prst="rect">
            <a:avLst/>
          </a:prstGeom>
        </p:spPr>
      </p:pic>
      <p:pic>
        <p:nvPicPr>
          <p:cNvPr id="3" name="図 2">
            <a:extLst>
              <a:ext uri="{FF2B5EF4-FFF2-40B4-BE49-F238E27FC236}">
                <a16:creationId xmlns:a16="http://schemas.microsoft.com/office/drawing/2014/main" id="{E1C42429-02C1-7E94-596E-DC71DD25AD06}"/>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7525" t="59764" r="53586"/>
          <a:stretch/>
        </p:blipFill>
        <p:spPr>
          <a:xfrm>
            <a:off x="1055003" y="4131470"/>
            <a:ext cx="1880872" cy="1393780"/>
          </a:xfrm>
          <a:prstGeom prst="rect">
            <a:avLst/>
          </a:prstGeom>
        </p:spPr>
      </p:pic>
      <p:pic>
        <p:nvPicPr>
          <p:cNvPr id="5" name="図 4">
            <a:extLst>
              <a:ext uri="{FF2B5EF4-FFF2-40B4-BE49-F238E27FC236}">
                <a16:creationId xmlns:a16="http://schemas.microsoft.com/office/drawing/2014/main" id="{F02E6BBC-1C75-92BE-2F43-E9A749DB6EF8}"/>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7592" t="16108" r="53585" b="42048"/>
          <a:stretch/>
        </p:blipFill>
        <p:spPr>
          <a:xfrm>
            <a:off x="3563119" y="2601253"/>
            <a:ext cx="1676701" cy="1294353"/>
          </a:xfrm>
          <a:prstGeom prst="rect">
            <a:avLst/>
          </a:prstGeom>
        </p:spPr>
      </p:pic>
    </p:spTree>
    <p:extLst>
      <p:ext uri="{BB962C8B-B14F-4D97-AF65-F5344CB8AC3E}">
        <p14:creationId xmlns:p14="http://schemas.microsoft.com/office/powerpoint/2010/main" val="1255319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DBDAF-B448-5C90-D947-DBB9B77E5448}"/>
            </a:ext>
          </a:extLst>
        </p:cNvPr>
        <p:cNvGrpSpPr/>
        <p:nvPr/>
      </p:nvGrpSpPr>
      <p:grpSpPr>
        <a:xfrm>
          <a:off x="0" y="0"/>
          <a:ext cx="0" cy="0"/>
          <a:chOff x="0" y="0"/>
          <a:chExt cx="0" cy="0"/>
        </a:xfrm>
      </p:grpSpPr>
      <p:sp>
        <p:nvSpPr>
          <p:cNvPr id="4" name="タイトル 1">
            <a:extLst>
              <a:ext uri="{FF2B5EF4-FFF2-40B4-BE49-F238E27FC236}">
                <a16:creationId xmlns:a16="http://schemas.microsoft.com/office/drawing/2014/main" id="{EE4CFD8B-10DD-375D-E2E7-C7BBE482BBCC}"/>
              </a:ext>
            </a:extLst>
          </p:cNvPr>
          <p:cNvSpPr txBox="1">
            <a:spLocks/>
          </p:cNvSpPr>
          <p:nvPr/>
        </p:nvSpPr>
        <p:spPr>
          <a:xfrm>
            <a:off x="628650" y="10827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ＭＳ Ｐゴシック" panose="020B0600070205080204" pitchFamily="50" charset="-128"/>
                <a:ea typeface="ＭＳ Ｐゴシック" panose="020B0600070205080204" pitchFamily="50" charset="-128"/>
              </a:rPr>
              <a:t>アニメーションのイメージ（案）</a:t>
            </a:r>
          </a:p>
        </p:txBody>
      </p:sp>
      <p:pic>
        <p:nvPicPr>
          <p:cNvPr id="6" name="図 5">
            <a:extLst>
              <a:ext uri="{FF2B5EF4-FFF2-40B4-BE49-F238E27FC236}">
                <a16:creationId xmlns:a16="http://schemas.microsoft.com/office/drawing/2014/main" id="{6C3CA31A-1633-763E-6E85-FF54575F8D04}"/>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54906" t="15060" r="4881" b="45540"/>
          <a:stretch/>
        </p:blipFill>
        <p:spPr>
          <a:xfrm>
            <a:off x="807112" y="2423812"/>
            <a:ext cx="1676700" cy="1176623"/>
          </a:xfrm>
          <a:prstGeom prst="rect">
            <a:avLst/>
          </a:prstGeom>
        </p:spPr>
      </p:pic>
      <p:pic>
        <p:nvPicPr>
          <p:cNvPr id="7" name="図 6">
            <a:extLst>
              <a:ext uri="{FF2B5EF4-FFF2-40B4-BE49-F238E27FC236}">
                <a16:creationId xmlns:a16="http://schemas.microsoft.com/office/drawing/2014/main" id="{E837EBF5-517E-A7CF-F812-919338640F98}"/>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7525" t="59764" r="53586"/>
          <a:stretch/>
        </p:blipFill>
        <p:spPr>
          <a:xfrm>
            <a:off x="1055003" y="4131470"/>
            <a:ext cx="1880872" cy="1393780"/>
          </a:xfrm>
          <a:prstGeom prst="rect">
            <a:avLst/>
          </a:prstGeom>
        </p:spPr>
      </p:pic>
      <p:pic>
        <p:nvPicPr>
          <p:cNvPr id="8" name="図 7">
            <a:extLst>
              <a:ext uri="{FF2B5EF4-FFF2-40B4-BE49-F238E27FC236}">
                <a16:creationId xmlns:a16="http://schemas.microsoft.com/office/drawing/2014/main" id="{E5836045-7BDA-CDE8-7A53-6C3C7BB9881D}"/>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7592" t="16108" r="53585" b="42048"/>
          <a:stretch/>
        </p:blipFill>
        <p:spPr>
          <a:xfrm>
            <a:off x="3563119" y="2601253"/>
            <a:ext cx="1676701" cy="1294353"/>
          </a:xfrm>
          <a:prstGeom prst="rect">
            <a:avLst/>
          </a:prstGeom>
        </p:spPr>
      </p:pic>
      <p:pic>
        <p:nvPicPr>
          <p:cNvPr id="9" name="Picture 4">
            <a:extLst>
              <a:ext uri="{FF2B5EF4-FFF2-40B4-BE49-F238E27FC236}">
                <a16:creationId xmlns:a16="http://schemas.microsoft.com/office/drawing/2014/main" id="{85261973-613C-60E1-634D-7C1727E2AA7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866" b="12054"/>
          <a:stretch/>
        </p:blipFill>
        <p:spPr bwMode="auto">
          <a:xfrm>
            <a:off x="6021258" y="4273645"/>
            <a:ext cx="2317678" cy="125160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 name="図 9">
            <a:extLst>
              <a:ext uri="{FF2B5EF4-FFF2-40B4-BE49-F238E27FC236}">
                <a16:creationId xmlns:a16="http://schemas.microsoft.com/office/drawing/2014/main" id="{6A8CB1DF-6E69-2576-8908-61C8916D1B3E}"/>
              </a:ext>
            </a:extLst>
          </p:cNvPr>
          <p:cNvPicPr>
            <a:picLocks noChangeAspect="1"/>
          </p:cNvPicPr>
          <p:nvPr/>
        </p:nvPicPr>
        <p:blipFill>
          <a:blip r:embed="rId6"/>
          <a:srcRect l="15423" r="24438"/>
          <a:stretch/>
        </p:blipFill>
        <p:spPr>
          <a:xfrm>
            <a:off x="6437228" y="2457223"/>
            <a:ext cx="1297041" cy="1582412"/>
          </a:xfrm>
          <a:prstGeom prst="ellipse">
            <a:avLst/>
          </a:prstGeom>
          <a:ln>
            <a:noFill/>
          </a:ln>
          <a:effectLst>
            <a:softEdge rad="112500"/>
          </a:effectLst>
        </p:spPr>
      </p:pic>
      <p:sp>
        <p:nvSpPr>
          <p:cNvPr id="13" name="テキスト ボックス 12">
            <a:extLst>
              <a:ext uri="{FF2B5EF4-FFF2-40B4-BE49-F238E27FC236}">
                <a16:creationId xmlns:a16="http://schemas.microsoft.com/office/drawing/2014/main" id="{3F982961-25B7-9729-2505-066EEF4C981E}"/>
              </a:ext>
            </a:extLst>
          </p:cNvPr>
          <p:cNvSpPr txBox="1"/>
          <p:nvPr/>
        </p:nvSpPr>
        <p:spPr>
          <a:xfrm>
            <a:off x="332416" y="1358474"/>
            <a:ext cx="6725929" cy="4154984"/>
          </a:xfrm>
          <a:prstGeom prst="rect">
            <a:avLst/>
          </a:prstGeom>
          <a:noFill/>
        </p:spPr>
        <p:txBody>
          <a:bodyPr wrap="square">
            <a:spAutoFit/>
          </a:bodyPr>
          <a:lstStyle/>
          <a:p>
            <a:r>
              <a:rPr lang="ja-JP" altLang="en-US" sz="2400" dirty="0">
                <a:latin typeface="ＭＳ Ｐゴシック" panose="020B0600070205080204" pitchFamily="50" charset="-128"/>
                <a:ea typeface="ＭＳ Ｐゴシック" panose="020B0600070205080204" pitchFamily="50" charset="-128"/>
              </a:rPr>
              <a:t>ロボットモデルが移動</a:t>
            </a:r>
            <a:endParaRPr lang="en-US" altLang="ja-JP" sz="2400" dirty="0">
              <a:latin typeface="ＭＳ Ｐゴシック" panose="020B0600070205080204" pitchFamily="50" charset="-128"/>
              <a:ea typeface="ＭＳ Ｐゴシック" panose="020B0600070205080204" pitchFamily="50" charset="-128"/>
            </a:endParaRPr>
          </a:p>
          <a:p>
            <a:r>
              <a:rPr lang="ja-JP" altLang="en-US" sz="2400" dirty="0">
                <a:latin typeface="ＭＳ Ｐゴシック" panose="020B0600070205080204" pitchFamily="50" charset="-128"/>
                <a:ea typeface="ＭＳ Ｐゴシック" panose="020B0600070205080204" pitchFamily="50" charset="-128"/>
              </a:rPr>
              <a:t>・運搬タスクの描画</a:t>
            </a:r>
            <a:endParaRPr lang="en-US" altLang="ja-JP" sz="2400" dirty="0">
              <a:latin typeface="ＭＳ Ｐゴシック" panose="020B0600070205080204" pitchFamily="50" charset="-128"/>
              <a:ea typeface="ＭＳ Ｐゴシック" panose="020B0600070205080204" pitchFamily="50" charset="-128"/>
            </a:endParaRPr>
          </a:p>
          <a:p>
            <a:r>
              <a:rPr lang="ja-JP" altLang="en-US" sz="2400" dirty="0">
                <a:latin typeface="ＭＳ Ｐゴシック" panose="020B0600070205080204" pitchFamily="50" charset="-128"/>
                <a:ea typeface="ＭＳ Ｐゴシック" panose="020B0600070205080204" pitchFamily="50" charset="-128"/>
              </a:rPr>
              <a:t>・同じ地点に配置されたロボットをずらして描画</a:t>
            </a:r>
            <a:endParaRPr lang="en-US" altLang="ja-JP" sz="2400" dirty="0">
              <a:latin typeface="ＭＳ Ｐゴシック" panose="020B0600070205080204" pitchFamily="50" charset="-128"/>
              <a:ea typeface="ＭＳ Ｐゴシック" panose="020B0600070205080204" pitchFamily="50" charset="-128"/>
            </a:endParaRPr>
          </a:p>
          <a:p>
            <a:endParaRPr lang="en-US" altLang="ja-JP" sz="2400" dirty="0">
              <a:latin typeface="ＭＳ Ｐゴシック" panose="020B0600070205080204" pitchFamily="50" charset="-128"/>
              <a:ea typeface="ＭＳ Ｐゴシック" panose="020B0600070205080204" pitchFamily="50" charset="-128"/>
            </a:endParaRPr>
          </a:p>
          <a:p>
            <a:r>
              <a:rPr lang="ja-JP" altLang="en-US" sz="2400" dirty="0">
                <a:latin typeface="ＭＳ Ｐゴシック" panose="020B0600070205080204" pitchFamily="50" charset="-128"/>
                <a:ea typeface="ＭＳ Ｐゴシック" panose="020B0600070205080204" pitchFamily="50" charset="-128"/>
              </a:rPr>
              <a:t>簡易化</a:t>
            </a:r>
            <a:endParaRPr lang="en-US" altLang="ja-JP" sz="2400" dirty="0">
              <a:latin typeface="ＭＳ Ｐゴシック" panose="020B0600070205080204" pitchFamily="50" charset="-128"/>
              <a:ea typeface="ＭＳ Ｐゴシック" panose="020B0600070205080204" pitchFamily="50" charset="-128"/>
            </a:endParaRPr>
          </a:p>
          <a:p>
            <a:r>
              <a:rPr lang="ja-JP" altLang="en-US" sz="2400" dirty="0">
                <a:latin typeface="ＭＳ Ｐゴシック" panose="020B0600070205080204" pitchFamily="50" charset="-128"/>
                <a:ea typeface="ＭＳ Ｐゴシック" panose="020B0600070205080204" pitchFamily="50" charset="-128"/>
              </a:rPr>
              <a:t> ・ロボットの組み立てアニメーションはあきらめて、ボカンと変身 </a:t>
            </a:r>
            <a:endParaRPr lang="en-US" altLang="ja-JP" sz="2400" dirty="0">
              <a:latin typeface="ＭＳ Ｐゴシック" panose="020B0600070205080204" pitchFamily="50" charset="-128"/>
              <a:ea typeface="ＭＳ Ｐゴシック" panose="020B0600070205080204" pitchFamily="50" charset="-128"/>
            </a:endParaRPr>
          </a:p>
          <a:p>
            <a:r>
              <a:rPr lang="ja-JP" altLang="en-US" sz="2400" dirty="0">
                <a:latin typeface="ＭＳ Ｐゴシック" panose="020B0600070205080204" pitchFamily="50" charset="-128"/>
                <a:ea typeface="ＭＳ Ｐゴシック" panose="020B0600070205080204" pitchFamily="50" charset="-128"/>
              </a:rPr>
              <a:t>・加工タスクの実行アニメーションもあきらめて、ロボットの周りにクルクルと作業中マーク</a:t>
            </a:r>
            <a:endParaRPr lang="en-US" altLang="ja-JP" sz="2400" dirty="0">
              <a:latin typeface="ＭＳ Ｐゴシック" panose="020B0600070205080204" pitchFamily="50" charset="-128"/>
              <a:ea typeface="ＭＳ Ｐゴシック" panose="020B0600070205080204" pitchFamily="50" charset="-128"/>
            </a:endParaRPr>
          </a:p>
          <a:p>
            <a:r>
              <a:rPr lang="ja-JP" altLang="en-US" sz="2400" dirty="0">
                <a:latin typeface="ＭＳ Ｐゴシック" panose="020B0600070205080204" pitchFamily="50" charset="-128"/>
                <a:ea typeface="ＭＳ Ｐゴシック" panose="020B0600070205080204" pitchFamily="50" charset="-128"/>
              </a:rPr>
              <a:t>・加工タスクはあらかじめ数ステップの加工過程モデルを用意して段階的にモデル変化</a:t>
            </a:r>
          </a:p>
        </p:txBody>
      </p:sp>
    </p:spTree>
    <p:extLst>
      <p:ext uri="{BB962C8B-B14F-4D97-AF65-F5344CB8AC3E}">
        <p14:creationId xmlns:p14="http://schemas.microsoft.com/office/powerpoint/2010/main" val="996002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E0B45661-FDA7-0B26-2DCF-220277FC6C59}"/>
              </a:ext>
            </a:extLst>
          </p:cNvPr>
          <p:cNvSpPr txBox="1">
            <a:spLocks/>
          </p:cNvSpPr>
          <p:nvPr/>
        </p:nvSpPr>
        <p:spPr>
          <a:xfrm>
            <a:off x="628650" y="10827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ＭＳ Ｐゴシック" panose="020B0600070205080204" pitchFamily="50" charset="-128"/>
                <a:ea typeface="ＭＳ Ｐゴシック" panose="020B0600070205080204" pitchFamily="50" charset="-128"/>
              </a:rPr>
              <a:t>アニメーションのイメージ（案）</a:t>
            </a:r>
          </a:p>
        </p:txBody>
      </p:sp>
      <p:pic>
        <p:nvPicPr>
          <p:cNvPr id="6" name="図 5">
            <a:extLst>
              <a:ext uri="{FF2B5EF4-FFF2-40B4-BE49-F238E27FC236}">
                <a16:creationId xmlns:a16="http://schemas.microsoft.com/office/drawing/2014/main" id="{5AD8A0FA-6D3E-927D-EC5E-C5DE1E06FE02}"/>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54906" t="15060" r="4881" b="45540"/>
          <a:stretch/>
        </p:blipFill>
        <p:spPr>
          <a:xfrm>
            <a:off x="807112" y="2423812"/>
            <a:ext cx="1676700" cy="1176623"/>
          </a:xfrm>
          <a:prstGeom prst="rect">
            <a:avLst/>
          </a:prstGeom>
        </p:spPr>
      </p:pic>
      <p:pic>
        <p:nvPicPr>
          <p:cNvPr id="7" name="図 6">
            <a:extLst>
              <a:ext uri="{FF2B5EF4-FFF2-40B4-BE49-F238E27FC236}">
                <a16:creationId xmlns:a16="http://schemas.microsoft.com/office/drawing/2014/main" id="{6DC34BA4-63DD-D0CB-C4DD-ACF6DFE45B44}"/>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7525" t="59764" r="53586"/>
          <a:stretch/>
        </p:blipFill>
        <p:spPr>
          <a:xfrm>
            <a:off x="1055003" y="4131470"/>
            <a:ext cx="1880872" cy="1393780"/>
          </a:xfrm>
          <a:prstGeom prst="rect">
            <a:avLst/>
          </a:prstGeom>
        </p:spPr>
      </p:pic>
      <p:pic>
        <p:nvPicPr>
          <p:cNvPr id="8" name="図 7">
            <a:extLst>
              <a:ext uri="{FF2B5EF4-FFF2-40B4-BE49-F238E27FC236}">
                <a16:creationId xmlns:a16="http://schemas.microsoft.com/office/drawing/2014/main" id="{43E1C2C7-4F7F-85C7-C87F-6864AE2299A6}"/>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7592" t="16108" r="53585" b="42048"/>
          <a:stretch/>
        </p:blipFill>
        <p:spPr>
          <a:xfrm>
            <a:off x="3563119" y="2601253"/>
            <a:ext cx="1676701" cy="1294353"/>
          </a:xfrm>
          <a:prstGeom prst="rect">
            <a:avLst/>
          </a:prstGeom>
        </p:spPr>
      </p:pic>
      <p:pic>
        <p:nvPicPr>
          <p:cNvPr id="9" name="Picture 4">
            <a:extLst>
              <a:ext uri="{FF2B5EF4-FFF2-40B4-BE49-F238E27FC236}">
                <a16:creationId xmlns:a16="http://schemas.microsoft.com/office/drawing/2014/main" id="{5FF018DF-F9D9-78DF-4374-392301F220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866" b="12054"/>
          <a:stretch/>
        </p:blipFill>
        <p:spPr bwMode="auto">
          <a:xfrm>
            <a:off x="6021258" y="4273645"/>
            <a:ext cx="2317678" cy="125160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 name="図 9">
            <a:extLst>
              <a:ext uri="{FF2B5EF4-FFF2-40B4-BE49-F238E27FC236}">
                <a16:creationId xmlns:a16="http://schemas.microsoft.com/office/drawing/2014/main" id="{23B1F34D-6DF6-EBDA-C819-C1CBC9BCEAAE}"/>
              </a:ext>
            </a:extLst>
          </p:cNvPr>
          <p:cNvPicPr>
            <a:picLocks noChangeAspect="1"/>
          </p:cNvPicPr>
          <p:nvPr/>
        </p:nvPicPr>
        <p:blipFill>
          <a:blip r:embed="rId6"/>
          <a:srcRect l="15423" r="24438"/>
          <a:stretch/>
        </p:blipFill>
        <p:spPr>
          <a:xfrm>
            <a:off x="6437228" y="2457223"/>
            <a:ext cx="1297041" cy="1582412"/>
          </a:xfrm>
          <a:prstGeom prst="ellipse">
            <a:avLst/>
          </a:prstGeom>
          <a:ln>
            <a:noFill/>
          </a:ln>
          <a:effectLst>
            <a:softEdge rad="112500"/>
          </a:effectLst>
        </p:spPr>
      </p:pic>
      <p:sp>
        <p:nvSpPr>
          <p:cNvPr id="13" name="テキスト ボックス 12">
            <a:extLst>
              <a:ext uri="{FF2B5EF4-FFF2-40B4-BE49-F238E27FC236}">
                <a16:creationId xmlns:a16="http://schemas.microsoft.com/office/drawing/2014/main" id="{BA9FBF29-6831-7CF4-0D3A-7C5E11873D3B}"/>
              </a:ext>
            </a:extLst>
          </p:cNvPr>
          <p:cNvSpPr txBox="1"/>
          <p:nvPr/>
        </p:nvSpPr>
        <p:spPr>
          <a:xfrm>
            <a:off x="332416" y="1358474"/>
            <a:ext cx="6725929" cy="4524315"/>
          </a:xfrm>
          <a:prstGeom prst="rect">
            <a:avLst/>
          </a:prstGeom>
          <a:noFill/>
        </p:spPr>
        <p:txBody>
          <a:bodyPr wrap="square">
            <a:spAutoFit/>
          </a:bodyPr>
          <a:lstStyle/>
          <a:p>
            <a:endParaRPr lang="en-US" altLang="ja-JP" sz="2400" dirty="0">
              <a:latin typeface="ＭＳ Ｐゴシック" panose="020B0600070205080204" pitchFamily="50" charset="-128"/>
              <a:ea typeface="ＭＳ Ｐゴシック" panose="020B0600070205080204" pitchFamily="50" charset="-128"/>
            </a:endParaRPr>
          </a:p>
          <a:p>
            <a:r>
              <a:rPr lang="ja-JP" altLang="en-US" sz="2400" dirty="0">
                <a:latin typeface="ＭＳ Ｐゴシック" panose="020B0600070205080204" pitchFamily="50" charset="-128"/>
                <a:ea typeface="ＭＳ Ｐゴシック" panose="020B0600070205080204" pitchFamily="50" charset="-128"/>
              </a:rPr>
              <a:t>・ロボットモデルが移動 </a:t>
            </a:r>
            <a:endParaRPr lang="en-US" altLang="ja-JP" sz="2400" dirty="0">
              <a:latin typeface="ＭＳ Ｐゴシック" panose="020B0600070205080204" pitchFamily="50" charset="-128"/>
              <a:ea typeface="ＭＳ Ｐゴシック" panose="020B0600070205080204" pitchFamily="50" charset="-128"/>
            </a:endParaRPr>
          </a:p>
          <a:p>
            <a:r>
              <a:rPr lang="ja-JP" altLang="en-US" sz="2400" dirty="0">
                <a:latin typeface="ＭＳ Ｐゴシック" panose="020B0600070205080204" pitchFamily="50" charset="-128"/>
                <a:ea typeface="ＭＳ Ｐゴシック" panose="020B0600070205080204" pitchFamily="50" charset="-128"/>
              </a:rPr>
              <a:t>・運搬タスクの描画</a:t>
            </a:r>
            <a:endParaRPr lang="en-US" altLang="ja-JP" sz="2400" dirty="0">
              <a:latin typeface="ＭＳ Ｐゴシック" panose="020B0600070205080204" pitchFamily="50" charset="-128"/>
              <a:ea typeface="ＭＳ Ｐゴシック" panose="020B0600070205080204" pitchFamily="50" charset="-128"/>
            </a:endParaRPr>
          </a:p>
          <a:p>
            <a:r>
              <a:rPr lang="ja-JP" altLang="en-US" sz="2400" dirty="0">
                <a:latin typeface="ＭＳ Ｐゴシック" panose="020B0600070205080204" pitchFamily="50" charset="-128"/>
                <a:ea typeface="ＭＳ Ｐゴシック" panose="020B0600070205080204" pitchFamily="50" charset="-128"/>
              </a:rPr>
              <a:t>・同じ地点に配置されたロボットをずらして描画</a:t>
            </a:r>
            <a:endParaRPr lang="en-US" altLang="ja-JP" sz="2400" dirty="0">
              <a:latin typeface="ＭＳ Ｐゴシック" panose="020B0600070205080204" pitchFamily="50" charset="-128"/>
              <a:ea typeface="ＭＳ Ｐゴシック" panose="020B0600070205080204" pitchFamily="50" charset="-128"/>
            </a:endParaRPr>
          </a:p>
          <a:p>
            <a:endParaRPr lang="en-US" altLang="ja-JP" sz="2400" dirty="0">
              <a:latin typeface="ＭＳ Ｐゴシック" panose="020B0600070205080204" pitchFamily="50" charset="-128"/>
              <a:ea typeface="ＭＳ Ｐゴシック" panose="020B0600070205080204" pitchFamily="50" charset="-128"/>
            </a:endParaRPr>
          </a:p>
          <a:p>
            <a:r>
              <a:rPr lang="ja-JP" altLang="en-US" sz="2400" dirty="0">
                <a:latin typeface="ＭＳ Ｐゴシック" panose="020B0600070205080204" pitchFamily="50" charset="-128"/>
                <a:ea typeface="ＭＳ Ｐゴシック" panose="020B0600070205080204" pitchFamily="50" charset="-128"/>
              </a:rPr>
              <a:t>簡易化</a:t>
            </a:r>
            <a:endParaRPr lang="en-US" altLang="ja-JP" sz="2400" dirty="0">
              <a:latin typeface="ＭＳ Ｐゴシック" panose="020B0600070205080204" pitchFamily="50" charset="-128"/>
              <a:ea typeface="ＭＳ Ｐゴシック" panose="020B0600070205080204" pitchFamily="50" charset="-128"/>
            </a:endParaRPr>
          </a:p>
          <a:p>
            <a:r>
              <a:rPr lang="ja-JP" altLang="en-US" sz="2400" dirty="0">
                <a:latin typeface="ＭＳ Ｐゴシック" panose="020B0600070205080204" pitchFamily="50" charset="-128"/>
                <a:ea typeface="ＭＳ Ｐゴシック" panose="020B0600070205080204" pitchFamily="50" charset="-128"/>
              </a:rPr>
              <a:t> ・ロボットの組み立てアニメーションはあきらめて、ボカンと変身 </a:t>
            </a:r>
            <a:endParaRPr lang="en-US" altLang="ja-JP" sz="2400" dirty="0">
              <a:latin typeface="ＭＳ Ｐゴシック" panose="020B0600070205080204" pitchFamily="50" charset="-128"/>
              <a:ea typeface="ＭＳ Ｐゴシック" panose="020B0600070205080204" pitchFamily="50" charset="-128"/>
            </a:endParaRPr>
          </a:p>
          <a:p>
            <a:r>
              <a:rPr lang="ja-JP" altLang="en-US" sz="2400" dirty="0">
                <a:latin typeface="ＭＳ Ｐゴシック" panose="020B0600070205080204" pitchFamily="50" charset="-128"/>
                <a:ea typeface="ＭＳ Ｐゴシック" panose="020B0600070205080204" pitchFamily="50" charset="-128"/>
              </a:rPr>
              <a:t>・加工タスクの実行アニメーションもあきらめて、ロボットの周りにクルクルと作業中マーク</a:t>
            </a:r>
            <a:endParaRPr lang="en-US" altLang="ja-JP" sz="2400" dirty="0">
              <a:latin typeface="ＭＳ Ｐゴシック" panose="020B0600070205080204" pitchFamily="50" charset="-128"/>
              <a:ea typeface="ＭＳ Ｐゴシック" panose="020B0600070205080204" pitchFamily="50" charset="-128"/>
            </a:endParaRPr>
          </a:p>
          <a:p>
            <a:r>
              <a:rPr lang="ja-JP" altLang="en-US" sz="2400" dirty="0">
                <a:latin typeface="ＭＳ Ｐゴシック" panose="020B0600070205080204" pitchFamily="50" charset="-128"/>
                <a:ea typeface="ＭＳ Ｐゴシック" panose="020B0600070205080204" pitchFamily="50" charset="-128"/>
              </a:rPr>
              <a:t>・加工タスクはあらかじめ数ステップの加工過程モデルを用意して段階的にモデル変化</a:t>
            </a:r>
          </a:p>
        </p:txBody>
      </p:sp>
      <p:sp>
        <p:nvSpPr>
          <p:cNvPr id="14" name="テキスト ボックス 13">
            <a:extLst>
              <a:ext uri="{FF2B5EF4-FFF2-40B4-BE49-F238E27FC236}">
                <a16:creationId xmlns:a16="http://schemas.microsoft.com/office/drawing/2014/main" id="{2AB8A971-3C80-0947-FA3D-F49F50EA157A}"/>
              </a:ext>
            </a:extLst>
          </p:cNvPr>
          <p:cNvSpPr txBox="1"/>
          <p:nvPr/>
        </p:nvSpPr>
        <p:spPr>
          <a:xfrm>
            <a:off x="490211" y="1392503"/>
            <a:ext cx="8946274" cy="2708434"/>
          </a:xfrm>
          <a:prstGeom prst="rect">
            <a:avLst/>
          </a:prstGeom>
          <a:noFill/>
        </p:spPr>
        <p:txBody>
          <a:bodyPr wrap="square">
            <a:spAutoFit/>
          </a:bodyPr>
          <a:lstStyle/>
          <a:p>
            <a:r>
              <a:rPr lang="ja-JP" altLang="en-US" sz="2400" dirty="0">
                <a:latin typeface="ＭＳ Ｐゴシック" panose="020B0600070205080204" pitchFamily="50" charset="-128"/>
                <a:ea typeface="ＭＳ Ｐゴシック" panose="020B0600070205080204" pitchFamily="50" charset="-128"/>
              </a:rPr>
              <a:t>①</a:t>
            </a:r>
            <a:r>
              <a:rPr lang="zh-TW" altLang="en-US" sz="2400" dirty="0">
                <a:latin typeface="ＭＳ Ｐゴシック" panose="020B0600070205080204" pitchFamily="50" charset="-128"/>
                <a:ea typeface="ＭＳ Ｐゴシック" panose="020B0600070205080204" pitchFamily="50" charset="-128"/>
              </a:rPr>
              <a:t>多目的最適化</a:t>
            </a:r>
            <a:r>
              <a:rPr lang="ja-JP" altLang="en-US" sz="2400" dirty="0">
                <a:latin typeface="ＭＳ Ｐゴシック" panose="020B0600070205080204" pitchFamily="50" charset="-128"/>
                <a:ea typeface="ＭＳ Ｐゴシック" panose="020B0600070205080204" pitchFamily="50" charset="-128"/>
              </a:rPr>
              <a:t>における評価指標の改善</a:t>
            </a:r>
          </a:p>
          <a:p>
            <a:pPr marL="342900" indent="-342900">
              <a:buFont typeface="Arial" panose="020B0604020202020204" pitchFamily="34" charset="0"/>
              <a:buChar char="•"/>
            </a:pPr>
            <a:r>
              <a:rPr lang="ja-JP" altLang="en-US" sz="2000" dirty="0">
                <a:latin typeface="ＭＳ Ｐゴシック" panose="020B0600070205080204" pitchFamily="50" charset="-128"/>
                <a:ea typeface="ＭＳ Ｐゴシック" panose="020B0600070205080204" pitchFamily="50" charset="-128"/>
              </a:rPr>
              <a:t>故障発生時の作業期待値を用いた性能評価</a:t>
            </a:r>
            <a:endParaRPr lang="en-US" altLang="ja-JP" sz="2000" dirty="0">
              <a:latin typeface="ＭＳ Ｐゴシック" panose="020B0600070205080204" pitchFamily="50" charset="-128"/>
              <a:ea typeface="ＭＳ Ｐゴシック" panose="020B0600070205080204" pitchFamily="50" charset="-128"/>
            </a:endParaRPr>
          </a:p>
          <a:p>
            <a:pPr marL="342900" indent="-342900">
              <a:buFont typeface="Arial" panose="020B0604020202020204" pitchFamily="34" charset="0"/>
              <a:buChar char="•"/>
            </a:pPr>
            <a:r>
              <a:rPr lang="ja-JP" altLang="en-US" sz="2000" dirty="0">
                <a:latin typeface="ＭＳ Ｐゴシック" panose="020B0600070205080204" pitchFamily="50" charset="-128"/>
                <a:ea typeface="ＭＳ Ｐゴシック" panose="020B0600070205080204" pitchFamily="50" charset="-128"/>
              </a:rPr>
              <a:t>残りタスクの依存関係を考慮した性能評価</a:t>
            </a:r>
            <a:endParaRPr lang="en-US" altLang="ja-JP" sz="2000" dirty="0">
              <a:latin typeface="ＭＳ Ｐゴシック" panose="020B0600070205080204" pitchFamily="50" charset="-128"/>
              <a:ea typeface="ＭＳ Ｐゴシック" panose="020B0600070205080204" pitchFamily="50" charset="-128"/>
            </a:endParaRPr>
          </a:p>
          <a:p>
            <a:endParaRPr lang="en-US" altLang="ja-JP" sz="2400" dirty="0">
              <a:latin typeface="ＭＳ Ｐゴシック" panose="020B0600070205080204" pitchFamily="50" charset="-128"/>
              <a:ea typeface="ＭＳ Ｐゴシック" panose="020B0600070205080204" pitchFamily="50" charset="-128"/>
            </a:endParaRPr>
          </a:p>
          <a:p>
            <a:r>
              <a:rPr lang="ja-JP" altLang="en-US" sz="2400" dirty="0">
                <a:latin typeface="ＭＳ Ｐゴシック" panose="020B0600070205080204" pitchFamily="50" charset="-128"/>
                <a:ea typeface="ＭＳ Ｐゴシック" panose="020B0600070205080204" pitchFamily="50" charset="-128"/>
              </a:rPr>
              <a:t>②故障発生に対して頑健なタスクアロケーションアルゴリズム</a:t>
            </a:r>
          </a:p>
          <a:p>
            <a:pPr marL="342900" indent="-342900">
              <a:buFont typeface="Arial" panose="020B0604020202020204" pitchFamily="34" charset="0"/>
              <a:buChar char="•"/>
            </a:pPr>
            <a:endParaRPr lang="en-US" altLang="ja-JP" sz="2000" dirty="0">
              <a:latin typeface="ＭＳ Ｐゴシック" panose="020B0600070205080204" pitchFamily="50" charset="-128"/>
              <a:ea typeface="ＭＳ Ｐゴシック" panose="020B0600070205080204" pitchFamily="50" charset="-128"/>
            </a:endParaRPr>
          </a:p>
          <a:p>
            <a:endParaRPr lang="ja-JP" altLang="en-US" sz="2000" dirty="0">
              <a:latin typeface="ＭＳ Ｐゴシック" panose="020B0600070205080204" pitchFamily="50" charset="-128"/>
              <a:ea typeface="ＭＳ Ｐゴシック" panose="020B0600070205080204" pitchFamily="50" charset="-128"/>
            </a:endParaRPr>
          </a:p>
          <a:p>
            <a:endParaRPr lang="ja-JP" altLang="en-US"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3516600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CE6BAE-12CE-61B7-BBD5-121457456E42}"/>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6E290A87-4CFE-C30A-9E2E-1D61B91256E8}"/>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3734805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A739E-4E23-10E2-F9C5-D57BE843076E}"/>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5235C542-41AB-5C51-4AF3-33A65BD764AC}"/>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多目的最適化で得られた</a:t>
            </a:r>
            <a:br>
              <a:rPr lang="en-US" altLang="ja-JP" dirty="0">
                <a:latin typeface="ＭＳ Ｐゴシック" panose="020B0600070205080204" pitchFamily="50" charset="-128"/>
                <a:ea typeface="ＭＳ Ｐゴシック" panose="020B0600070205080204" pitchFamily="50" charset="-128"/>
              </a:rPr>
            </a:br>
            <a:r>
              <a:rPr lang="ja-JP" altLang="en-US" dirty="0">
                <a:latin typeface="ＭＳ Ｐゴシック" panose="020B0600070205080204" pitchFamily="50" charset="-128"/>
                <a:ea typeface="ＭＳ Ｐゴシック" panose="020B0600070205080204" pitchFamily="50" charset="-128"/>
              </a:rPr>
              <a:t>配分プラン</a:t>
            </a:r>
          </a:p>
        </p:txBody>
      </p:sp>
      <p:pic>
        <p:nvPicPr>
          <p:cNvPr id="2" name="Picture 4">
            <a:extLst>
              <a:ext uri="{FF2B5EF4-FFF2-40B4-BE49-F238E27FC236}">
                <a16:creationId xmlns:a16="http://schemas.microsoft.com/office/drawing/2014/main" id="{F20B8283-7949-6274-1278-CAC609C903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5" y="3059625"/>
            <a:ext cx="4517626" cy="343080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F0D5D6E2-50FE-3FD4-7255-BD0F93A964A9}"/>
              </a:ext>
            </a:extLst>
          </p:cNvPr>
          <p:cNvSpPr txBox="1"/>
          <p:nvPr/>
        </p:nvSpPr>
        <p:spPr>
          <a:xfrm>
            <a:off x="1968170" y="6346927"/>
            <a:ext cx="1107996"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rPr>
              <a:t>運搬効率</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6" name="テキスト ボックス 5">
            <a:extLst>
              <a:ext uri="{FF2B5EF4-FFF2-40B4-BE49-F238E27FC236}">
                <a16:creationId xmlns:a16="http://schemas.microsoft.com/office/drawing/2014/main" id="{3D9A9F59-BE97-DF05-9D1C-18CE330576A0}"/>
              </a:ext>
            </a:extLst>
          </p:cNvPr>
          <p:cNvSpPr txBox="1"/>
          <p:nvPr/>
        </p:nvSpPr>
        <p:spPr>
          <a:xfrm>
            <a:off x="284202" y="2756551"/>
            <a:ext cx="1107996"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rPr>
              <a:t>加工効率</a:t>
            </a:r>
            <a:endParaRPr kumimoji="1" lang="ja-JP" altLang="en-US" dirty="0">
              <a:latin typeface="ＭＳ Ｐゴシック" panose="020B0600070205080204" pitchFamily="50" charset="-128"/>
              <a:ea typeface="ＭＳ Ｐゴシック" panose="020B0600070205080204" pitchFamily="50" charset="-128"/>
            </a:endParaRPr>
          </a:p>
        </p:txBody>
      </p:sp>
      <p:graphicFrame>
        <p:nvGraphicFramePr>
          <p:cNvPr id="7" name="表 6">
            <a:extLst>
              <a:ext uri="{FF2B5EF4-FFF2-40B4-BE49-F238E27FC236}">
                <a16:creationId xmlns:a16="http://schemas.microsoft.com/office/drawing/2014/main" id="{12CD7FA3-D8E8-4A33-CE2E-E6DDA3BECC43}"/>
              </a:ext>
            </a:extLst>
          </p:cNvPr>
          <p:cNvGraphicFramePr>
            <a:graphicFrameLocks noGrp="1"/>
          </p:cNvGraphicFramePr>
          <p:nvPr/>
        </p:nvGraphicFramePr>
        <p:xfrm>
          <a:off x="5274870" y="3208075"/>
          <a:ext cx="3152806" cy="2225040"/>
        </p:xfrm>
        <a:graphic>
          <a:graphicData uri="http://schemas.openxmlformats.org/drawingml/2006/table">
            <a:tbl>
              <a:tblPr firstRow="1" bandRow="1">
                <a:tableStyleId>{5C22544A-7EE6-4342-B048-85BDC9FD1C3A}</a:tableStyleId>
              </a:tblPr>
              <a:tblGrid>
                <a:gridCol w="1139758">
                  <a:extLst>
                    <a:ext uri="{9D8B030D-6E8A-4147-A177-3AD203B41FA5}">
                      <a16:colId xmlns:a16="http://schemas.microsoft.com/office/drawing/2014/main" val="2582532149"/>
                    </a:ext>
                  </a:extLst>
                </a:gridCol>
                <a:gridCol w="503262">
                  <a:extLst>
                    <a:ext uri="{9D8B030D-6E8A-4147-A177-3AD203B41FA5}">
                      <a16:colId xmlns:a16="http://schemas.microsoft.com/office/drawing/2014/main" val="3799366836"/>
                    </a:ext>
                  </a:extLst>
                </a:gridCol>
                <a:gridCol w="503262">
                  <a:extLst>
                    <a:ext uri="{9D8B030D-6E8A-4147-A177-3AD203B41FA5}">
                      <a16:colId xmlns:a16="http://schemas.microsoft.com/office/drawing/2014/main" val="1548344513"/>
                    </a:ext>
                  </a:extLst>
                </a:gridCol>
                <a:gridCol w="503262">
                  <a:extLst>
                    <a:ext uri="{9D8B030D-6E8A-4147-A177-3AD203B41FA5}">
                      <a16:colId xmlns:a16="http://schemas.microsoft.com/office/drawing/2014/main" val="3114899878"/>
                    </a:ext>
                  </a:extLst>
                </a:gridCol>
                <a:gridCol w="503262">
                  <a:extLst>
                    <a:ext uri="{9D8B030D-6E8A-4147-A177-3AD203B41FA5}">
                      <a16:colId xmlns:a16="http://schemas.microsoft.com/office/drawing/2014/main" val="739056895"/>
                    </a:ext>
                  </a:extLst>
                </a:gridCol>
              </a:tblGrid>
              <a:tr h="37084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ja-JP" altLang="en-US" sz="1600" b="0" dirty="0">
                          <a:solidFill>
                            <a:schemeClr val="tx1"/>
                          </a:solidFill>
                          <a:latin typeface="ＭＳ Ｐゴシック" panose="020B0600070205080204" pitchFamily="50" charset="-128"/>
                          <a:ea typeface="ＭＳ Ｐゴシック" panose="020B0600070205080204" pitchFamily="50" charset="-128"/>
                        </a:rPr>
                        <a:t>三脚単腕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76380627"/>
                  </a:ext>
                </a:extLst>
              </a:tr>
              <a:tr h="370840">
                <a:tc>
                  <a:txBody>
                    <a:bodyPr/>
                    <a:lstStyle/>
                    <a:p>
                      <a:pPr marL="0" lvl="1" indent="0" algn="ctr">
                        <a:buFontTx/>
                        <a:buNone/>
                      </a:pPr>
                      <a:r>
                        <a:rPr lang="ja-JP" altLang="en-US" sz="1600" b="0" dirty="0">
                          <a:solidFill>
                            <a:schemeClr val="tx1"/>
                          </a:solidFill>
                          <a:latin typeface="ＭＳ Ｐゴシック" panose="020B0600070205080204" pitchFamily="50" charset="-128"/>
                          <a:ea typeface="ＭＳ Ｐゴシック" panose="020B0600070205080204" pitchFamily="50" charset="-128"/>
                        </a:rPr>
                        <a:t>三脚双腕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1</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54007078"/>
                  </a:ext>
                </a:extLst>
              </a:tr>
              <a:tr h="370840">
                <a:tc>
                  <a:txBody>
                    <a:bodyPr/>
                    <a:lstStyle/>
                    <a:p>
                      <a:pPr marL="0" lvl="1" indent="0" algn="ctr">
                        <a:buFontTx/>
                        <a:buNone/>
                      </a:pPr>
                      <a:r>
                        <a:rPr lang="ja-JP" altLang="en-US" sz="1600" b="0" dirty="0">
                          <a:solidFill>
                            <a:schemeClr val="tx1"/>
                          </a:solidFill>
                          <a:latin typeface="ＭＳ Ｐゴシック" panose="020B0600070205080204" pitchFamily="50" charset="-128"/>
                          <a:ea typeface="ＭＳ Ｐゴシック" panose="020B0600070205080204" pitchFamily="50" charset="-128"/>
                        </a:rPr>
                        <a:t>四脚単腕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61383029"/>
                  </a:ext>
                </a:extLst>
              </a:tr>
              <a:tr h="370840">
                <a:tc>
                  <a:txBody>
                    <a:bodyPr/>
                    <a:lstStyle/>
                    <a:p>
                      <a:pPr marL="0" lvl="1" indent="0" algn="ctr">
                        <a:buFontTx/>
                        <a:buNone/>
                      </a:pPr>
                      <a:r>
                        <a:rPr lang="ja-JP" altLang="en-US" sz="1600" b="0" dirty="0">
                          <a:solidFill>
                            <a:schemeClr val="tx1"/>
                          </a:solidFill>
                          <a:latin typeface="ＭＳ Ｐゴシック" panose="020B0600070205080204" pitchFamily="50" charset="-128"/>
                          <a:ea typeface="ＭＳ Ｐゴシック" panose="020B0600070205080204" pitchFamily="50" charset="-128"/>
                        </a:rPr>
                        <a:t>四脚双腕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5</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5</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5</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4</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48119457"/>
                  </a:ext>
                </a:extLst>
              </a:tr>
              <a:tr h="370840">
                <a:tc>
                  <a:txBody>
                    <a:bodyPr/>
                    <a:lstStyle/>
                    <a:p>
                      <a:pPr marL="0" lvl="1" indent="0" algn="ctr">
                        <a:buFontTx/>
                        <a:buNone/>
                      </a:pPr>
                      <a:r>
                        <a:rPr lang="ja-JP" altLang="en-US" sz="1600" b="0" dirty="0">
                          <a:solidFill>
                            <a:schemeClr val="tx1"/>
                          </a:solidFill>
                          <a:latin typeface="ＭＳ Ｐゴシック" panose="020B0600070205080204" pitchFamily="50" charset="-128"/>
                          <a:ea typeface="ＭＳ Ｐゴシック" panose="020B0600070205080204" pitchFamily="50" charset="-128"/>
                        </a:rPr>
                        <a:t>ワーム型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3</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4</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5</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3</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31817822"/>
                  </a:ext>
                </a:extLst>
              </a:tr>
              <a:tr h="370840">
                <a:tc>
                  <a:txBody>
                    <a:bodyPr/>
                    <a:lstStyle/>
                    <a:p>
                      <a:pPr marL="0" lvl="1" indent="0" algn="ctr">
                        <a:buFontTx/>
                        <a:buNone/>
                      </a:pPr>
                      <a:r>
                        <a:rPr lang="ja-JP" altLang="en-US" sz="1600" b="0" dirty="0">
                          <a:solidFill>
                            <a:schemeClr val="tx1"/>
                          </a:solidFill>
                          <a:latin typeface="ＭＳ Ｐゴシック" panose="020B0600070205080204" pitchFamily="50" charset="-128"/>
                          <a:ea typeface="ＭＳ Ｐゴシック" panose="020B0600070205080204" pitchFamily="50" charset="-128"/>
                        </a:rPr>
                        <a:t>手型</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kumimoji="1" lang="en-US" altLang="ja-JP" sz="1600" b="0" dirty="0">
                          <a:solidFill>
                            <a:schemeClr val="tx1"/>
                          </a:solidFill>
                          <a:latin typeface="ＭＳ Ｐゴシック" panose="020B0600070205080204" pitchFamily="50" charset="-128"/>
                          <a:ea typeface="ＭＳ Ｐゴシック" panose="020B0600070205080204" pitchFamily="50" charset="-128"/>
                        </a:rPr>
                        <a:t>4</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kumimoji="1" lang="en-US" altLang="ja-JP" sz="1600" b="0" dirty="0">
                          <a:solidFill>
                            <a:schemeClr val="tx1"/>
                          </a:solidFill>
                          <a:latin typeface="ＭＳ Ｐゴシック" panose="020B0600070205080204" pitchFamily="50" charset="-128"/>
                          <a:ea typeface="ＭＳ Ｐゴシック" panose="020B0600070205080204" pitchFamily="50" charset="-128"/>
                        </a:rPr>
                        <a:t>2</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kumimoji="1"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kumimoji="1" lang="en-US" altLang="ja-JP" sz="1600" b="0" dirty="0">
                          <a:solidFill>
                            <a:schemeClr val="tx1"/>
                          </a:solidFill>
                          <a:latin typeface="ＭＳ Ｐゴシック" panose="020B0600070205080204" pitchFamily="50" charset="-128"/>
                          <a:ea typeface="ＭＳ Ｐゴシック" panose="020B0600070205080204" pitchFamily="50" charset="-128"/>
                        </a:rPr>
                        <a:t>5</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82511978"/>
                  </a:ext>
                </a:extLst>
              </a:tr>
            </a:tbl>
          </a:graphicData>
        </a:graphic>
      </p:graphicFrame>
      <p:sp>
        <p:nvSpPr>
          <p:cNvPr id="8" name="フリーフォーム: 図形 36">
            <a:extLst>
              <a:ext uri="{FF2B5EF4-FFF2-40B4-BE49-F238E27FC236}">
                <a16:creationId xmlns:a16="http://schemas.microsoft.com/office/drawing/2014/main" id="{4F116F61-68B3-964A-9E06-4698869B683F}"/>
              </a:ext>
            </a:extLst>
          </p:cNvPr>
          <p:cNvSpPr/>
          <p:nvPr/>
        </p:nvSpPr>
        <p:spPr>
          <a:xfrm>
            <a:off x="4564379" y="3048000"/>
            <a:ext cx="2021355" cy="360218"/>
          </a:xfrm>
          <a:custGeom>
            <a:avLst/>
            <a:gdLst>
              <a:gd name="connsiteX0" fmla="*/ 0 w 2290618"/>
              <a:gd name="connsiteY0" fmla="*/ 453290 h 453290"/>
              <a:gd name="connsiteX1" fmla="*/ 1025236 w 2290618"/>
              <a:gd name="connsiteY1" fmla="*/ 708 h 453290"/>
              <a:gd name="connsiteX2" fmla="*/ 2290618 w 2290618"/>
              <a:gd name="connsiteY2" fmla="*/ 370163 h 453290"/>
              <a:gd name="connsiteX0" fmla="*/ 0 w 1791854"/>
              <a:gd name="connsiteY0" fmla="*/ 455745 h 455745"/>
              <a:gd name="connsiteX1" fmla="*/ 1025236 w 1791854"/>
              <a:gd name="connsiteY1" fmla="*/ 3163 h 455745"/>
              <a:gd name="connsiteX2" fmla="*/ 1791854 w 1791854"/>
              <a:gd name="connsiteY2" fmla="*/ 206363 h 455745"/>
              <a:gd name="connsiteX0" fmla="*/ 0 w 1791854"/>
              <a:gd name="connsiteY0" fmla="*/ 382799 h 382799"/>
              <a:gd name="connsiteX1" fmla="*/ 1126836 w 1791854"/>
              <a:gd name="connsiteY1" fmla="*/ 22581 h 382799"/>
              <a:gd name="connsiteX2" fmla="*/ 1791854 w 1791854"/>
              <a:gd name="connsiteY2" fmla="*/ 133417 h 382799"/>
              <a:gd name="connsiteX0" fmla="*/ 0 w 1791854"/>
              <a:gd name="connsiteY0" fmla="*/ 364551 h 364551"/>
              <a:gd name="connsiteX1" fmla="*/ 1126836 w 1791854"/>
              <a:gd name="connsiteY1" fmla="*/ 4333 h 364551"/>
              <a:gd name="connsiteX2" fmla="*/ 1791854 w 1791854"/>
              <a:gd name="connsiteY2" fmla="*/ 115169 h 364551"/>
              <a:gd name="connsiteX0" fmla="*/ 0 w 1727199"/>
              <a:gd name="connsiteY0" fmla="*/ 360218 h 360218"/>
              <a:gd name="connsiteX1" fmla="*/ 1126836 w 1727199"/>
              <a:gd name="connsiteY1" fmla="*/ 0 h 360218"/>
              <a:gd name="connsiteX2" fmla="*/ 1727199 w 1727199"/>
              <a:gd name="connsiteY2" fmla="*/ 157018 h 360218"/>
            </a:gdLst>
            <a:ahLst/>
            <a:cxnLst>
              <a:cxn ang="0">
                <a:pos x="connsiteX0" y="connsiteY0"/>
              </a:cxn>
              <a:cxn ang="0">
                <a:pos x="connsiteX1" y="connsiteY1"/>
              </a:cxn>
              <a:cxn ang="0">
                <a:pos x="connsiteX2" y="connsiteY2"/>
              </a:cxn>
            </a:cxnLst>
            <a:rect l="l" t="t" r="r" b="b"/>
            <a:pathLst>
              <a:path w="1727199" h="360218">
                <a:moveTo>
                  <a:pt x="0" y="360218"/>
                </a:moveTo>
                <a:cubicBezTo>
                  <a:pt x="321733" y="140854"/>
                  <a:pt x="745066" y="13854"/>
                  <a:pt x="1126836" y="0"/>
                </a:cubicBezTo>
                <a:cubicBezTo>
                  <a:pt x="1517842" y="32328"/>
                  <a:pt x="1285393" y="-34637"/>
                  <a:pt x="1727199" y="157018"/>
                </a:cubicBezTo>
              </a:path>
            </a:pathLst>
          </a:custGeom>
          <a:noFill/>
          <a:ln w="28575">
            <a:tailEnd type="arrow"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フリーフォーム: 図形 38">
            <a:extLst>
              <a:ext uri="{FF2B5EF4-FFF2-40B4-BE49-F238E27FC236}">
                <a16:creationId xmlns:a16="http://schemas.microsoft.com/office/drawing/2014/main" id="{7E473D34-7F21-C257-D414-684E69AD868C}"/>
              </a:ext>
            </a:extLst>
          </p:cNvPr>
          <p:cNvSpPr/>
          <p:nvPr/>
        </p:nvSpPr>
        <p:spPr>
          <a:xfrm>
            <a:off x="4005959" y="2626431"/>
            <a:ext cx="4151722" cy="587494"/>
          </a:xfrm>
          <a:custGeom>
            <a:avLst/>
            <a:gdLst>
              <a:gd name="connsiteX0" fmla="*/ 0 w 3645648"/>
              <a:gd name="connsiteY0" fmla="*/ 544800 h 544800"/>
              <a:gd name="connsiteX1" fmla="*/ 3149600 w 3645648"/>
              <a:gd name="connsiteY1" fmla="*/ 9091 h 544800"/>
              <a:gd name="connsiteX2" fmla="*/ 3592945 w 3645648"/>
              <a:gd name="connsiteY2" fmla="*/ 258473 h 544800"/>
              <a:gd name="connsiteX0" fmla="*/ 0 w 3616905"/>
              <a:gd name="connsiteY0" fmla="*/ 589238 h 589238"/>
              <a:gd name="connsiteX1" fmla="*/ 2983345 w 3616905"/>
              <a:gd name="connsiteY1" fmla="*/ 7347 h 589238"/>
              <a:gd name="connsiteX2" fmla="*/ 3592945 w 3616905"/>
              <a:gd name="connsiteY2" fmla="*/ 302911 h 589238"/>
              <a:gd name="connsiteX0" fmla="*/ 0 w 3862368"/>
              <a:gd name="connsiteY0" fmla="*/ 587494 h 587494"/>
              <a:gd name="connsiteX1" fmla="*/ 2983345 w 3862368"/>
              <a:gd name="connsiteY1" fmla="*/ 5603 h 587494"/>
              <a:gd name="connsiteX2" fmla="*/ 3851564 w 3862368"/>
              <a:gd name="connsiteY2" fmla="*/ 375058 h 587494"/>
              <a:gd name="connsiteX0" fmla="*/ 0 w 3907522"/>
              <a:gd name="connsiteY0" fmla="*/ 587494 h 587494"/>
              <a:gd name="connsiteX1" fmla="*/ 2983345 w 3907522"/>
              <a:gd name="connsiteY1" fmla="*/ 5603 h 587494"/>
              <a:gd name="connsiteX2" fmla="*/ 3897746 w 3907522"/>
              <a:gd name="connsiteY2" fmla="*/ 375058 h 587494"/>
              <a:gd name="connsiteX0" fmla="*/ 0 w 3897746"/>
              <a:gd name="connsiteY0" fmla="*/ 587494 h 587494"/>
              <a:gd name="connsiteX1" fmla="*/ 2983345 w 3897746"/>
              <a:gd name="connsiteY1" fmla="*/ 5603 h 587494"/>
              <a:gd name="connsiteX2" fmla="*/ 3897746 w 3897746"/>
              <a:gd name="connsiteY2" fmla="*/ 375058 h 587494"/>
            </a:gdLst>
            <a:ahLst/>
            <a:cxnLst>
              <a:cxn ang="0">
                <a:pos x="connsiteX0" y="connsiteY0"/>
              </a:cxn>
              <a:cxn ang="0">
                <a:pos x="connsiteX1" y="connsiteY1"/>
              </a:cxn>
              <a:cxn ang="0">
                <a:pos x="connsiteX2" y="connsiteY2"/>
              </a:cxn>
            </a:cxnLst>
            <a:rect l="l" t="t" r="r" b="b"/>
            <a:pathLst>
              <a:path w="3897746" h="587494">
                <a:moveTo>
                  <a:pt x="0" y="587494"/>
                </a:moveTo>
                <a:cubicBezTo>
                  <a:pt x="1275388" y="343500"/>
                  <a:pt x="2384521" y="53324"/>
                  <a:pt x="2983345" y="5603"/>
                </a:cubicBezTo>
                <a:cubicBezTo>
                  <a:pt x="3582169" y="-42118"/>
                  <a:pt x="3855412" y="226506"/>
                  <a:pt x="3897746" y="375058"/>
                </a:cubicBezTo>
              </a:path>
            </a:pathLst>
          </a:custGeom>
          <a:noFill/>
          <a:ln w="28575">
            <a:tailEnd type="arrow"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8">
            <a:extLst>
              <a:ext uri="{FF2B5EF4-FFF2-40B4-BE49-F238E27FC236}">
                <a16:creationId xmlns:a16="http://schemas.microsoft.com/office/drawing/2014/main" id="{1D100B9B-C80F-BF19-3D47-CD7CC419B92F}"/>
              </a:ext>
            </a:extLst>
          </p:cNvPr>
          <p:cNvSpPr/>
          <p:nvPr/>
        </p:nvSpPr>
        <p:spPr>
          <a:xfrm>
            <a:off x="315519" y="1621510"/>
            <a:ext cx="8581902" cy="949325"/>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2464F1A8-48D5-5BAC-3CA0-74F63ED8428B}"/>
              </a:ext>
            </a:extLst>
          </p:cNvPr>
          <p:cNvSpPr txBox="1"/>
          <p:nvPr/>
        </p:nvSpPr>
        <p:spPr>
          <a:xfrm>
            <a:off x="504084" y="1663845"/>
            <a:ext cx="8208402" cy="830997"/>
          </a:xfrm>
          <a:prstGeom prst="rect">
            <a:avLst/>
          </a:prstGeom>
          <a:noFill/>
        </p:spPr>
        <p:txBody>
          <a:bodyPr wrap="square" rtlCol="0">
            <a:spAutoFit/>
          </a:bodyPr>
          <a:lstStyle/>
          <a:p>
            <a:pPr algn="just" defTabSz="914400">
              <a:defRPr/>
            </a:pPr>
            <a:r>
              <a:rPr lang="ja-JP" altLang="en-US" sz="2400" dirty="0">
                <a:latin typeface="ＭＳ Ｐゴシック" panose="020B0600070205080204" pitchFamily="50" charset="-128"/>
                <a:ea typeface="ＭＳ Ｐゴシック" panose="020B0600070205080204" pitchFamily="50" charset="-128"/>
              </a:rPr>
              <a:t>各モジュールの個数制限を考慮し，運搬効率と加工効率の　　どちらも最大化されるように最適化してた結果</a:t>
            </a:r>
            <a:endParaRPr lang="en-US" altLang="ja-JP" sz="24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1417441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8C680B-2A8D-3F0E-6545-FBE53861646A}"/>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B93222BF-9CC0-53E2-2D69-4633BE51E5C7}"/>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故障が起こるシナリオで</a:t>
            </a:r>
            <a:br>
              <a:rPr lang="en-US" altLang="ja-JP" dirty="0">
                <a:latin typeface="ＭＳ Ｐゴシック" panose="020B0600070205080204" pitchFamily="50" charset="-128"/>
                <a:ea typeface="ＭＳ Ｐゴシック" panose="020B0600070205080204" pitchFamily="50" charset="-128"/>
              </a:rPr>
            </a:br>
            <a:r>
              <a:rPr lang="ja-JP" altLang="en-US" dirty="0">
                <a:latin typeface="ＭＳ Ｐゴシック" panose="020B0600070205080204" pitchFamily="50" charset="-128"/>
                <a:ea typeface="ＭＳ Ｐゴシック" panose="020B0600070205080204" pitchFamily="50" charset="-128"/>
              </a:rPr>
              <a:t>タスクアロケーション（最適化前）</a:t>
            </a:r>
          </a:p>
        </p:txBody>
      </p:sp>
      <p:sp>
        <p:nvSpPr>
          <p:cNvPr id="3" name="四角形: 角を丸くする 18">
            <a:extLst>
              <a:ext uri="{FF2B5EF4-FFF2-40B4-BE49-F238E27FC236}">
                <a16:creationId xmlns:a16="http://schemas.microsoft.com/office/drawing/2014/main" id="{DFC5DEC5-67B7-E5EE-6687-DFDA43C28344}"/>
              </a:ext>
            </a:extLst>
          </p:cNvPr>
          <p:cNvSpPr/>
          <p:nvPr/>
        </p:nvSpPr>
        <p:spPr>
          <a:xfrm>
            <a:off x="315519" y="1621510"/>
            <a:ext cx="8581902" cy="949325"/>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7D709354-5DA5-FD51-AF6E-E529D7CD1E79}"/>
              </a:ext>
            </a:extLst>
          </p:cNvPr>
          <p:cNvSpPr txBox="1"/>
          <p:nvPr/>
        </p:nvSpPr>
        <p:spPr>
          <a:xfrm>
            <a:off x="504084" y="1663845"/>
            <a:ext cx="8208402" cy="830997"/>
          </a:xfrm>
          <a:prstGeom prst="rect">
            <a:avLst/>
          </a:prstGeom>
          <a:noFill/>
        </p:spPr>
        <p:txBody>
          <a:bodyPr wrap="square" rtlCol="0">
            <a:spAutoFit/>
          </a:bodyPr>
          <a:lstStyle/>
          <a:p>
            <a:pPr algn="just" defTabSz="914400">
              <a:defRPr/>
            </a:pPr>
            <a:r>
              <a:rPr lang="en-US" altLang="ja-JP" sz="2400" dirty="0">
                <a:latin typeface="ＭＳ Ｐゴシック" panose="020B0600070205080204" pitchFamily="50" charset="-128"/>
                <a:ea typeface="ＭＳ Ｐゴシック" panose="020B0600070205080204" pitchFamily="50" charset="-128"/>
              </a:rPr>
              <a:t>Limb</a:t>
            </a:r>
            <a:r>
              <a:rPr lang="ja-JP" altLang="en-US" sz="2400" dirty="0">
                <a:latin typeface="ＭＳ Ｐゴシック" panose="020B0600070205080204" pitchFamily="50" charset="-128"/>
                <a:ea typeface="ＭＳ Ｐゴシック" panose="020B0600070205080204" pitchFamily="50" charset="-128"/>
              </a:rPr>
              <a:t>モジュールが確率的に壊れるシナリオで高い作業効率が期待できるようタスク割り当てを最適化</a:t>
            </a:r>
            <a:endParaRPr lang="en-US" altLang="ja-JP" sz="2400" dirty="0">
              <a:latin typeface="ＭＳ Ｐゴシック" panose="020B0600070205080204" pitchFamily="50" charset="-128"/>
              <a:ea typeface="ＭＳ Ｐゴシック" panose="020B0600070205080204" pitchFamily="50" charset="-128"/>
            </a:endParaRPr>
          </a:p>
        </p:txBody>
      </p:sp>
      <p:pic>
        <p:nvPicPr>
          <p:cNvPr id="2" name="with_break (1)">
            <a:hlinkClick r:id="" action="ppaction://media"/>
            <a:extLst>
              <a:ext uri="{FF2B5EF4-FFF2-40B4-BE49-F238E27FC236}">
                <a16:creationId xmlns:a16="http://schemas.microsoft.com/office/drawing/2014/main" id="{F65E7826-938F-88B9-0ADA-96BED9CAFCD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24931" y="2613170"/>
            <a:ext cx="6045200" cy="4030133"/>
          </a:xfrm>
          <a:prstGeom prst="rect">
            <a:avLst/>
          </a:prstGeom>
        </p:spPr>
      </p:pic>
      <p:sp>
        <p:nvSpPr>
          <p:cNvPr id="39" name="テキスト ボックス 38">
            <a:extLst>
              <a:ext uri="{FF2B5EF4-FFF2-40B4-BE49-F238E27FC236}">
                <a16:creationId xmlns:a16="http://schemas.microsoft.com/office/drawing/2014/main" id="{C4C46B42-EB40-59AA-D3F1-2D84BBB901F7}"/>
              </a:ext>
            </a:extLst>
          </p:cNvPr>
          <p:cNvSpPr txBox="1"/>
          <p:nvPr/>
        </p:nvSpPr>
        <p:spPr>
          <a:xfrm>
            <a:off x="7753988" y="3102145"/>
            <a:ext cx="877163" cy="1659429"/>
          </a:xfrm>
          <a:prstGeom prst="rect">
            <a:avLst/>
          </a:prstGeom>
          <a:noFill/>
        </p:spPr>
        <p:txBody>
          <a:bodyPr wrap="none" rtlCol="0">
            <a:spAutoFit/>
          </a:bodyPr>
          <a:lstStyle/>
          <a:p>
            <a:pPr>
              <a:spcAft>
                <a:spcPts val="450"/>
              </a:spcAft>
            </a:pPr>
            <a:r>
              <a:rPr lang="ja-JP" altLang="en-US" sz="1350" dirty="0">
                <a:latin typeface="ＭＳ Ｐゴシック" panose="020B0600070205080204" pitchFamily="50" charset="-128"/>
                <a:ea typeface="ＭＳ Ｐゴシック" panose="020B0600070205080204" pitchFamily="50" charset="-128"/>
              </a:rPr>
              <a:t>待機</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作業</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作業待機</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移動</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充電</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故障</a:t>
            </a:r>
          </a:p>
        </p:txBody>
      </p:sp>
      <p:sp>
        <p:nvSpPr>
          <p:cNvPr id="40" name="正方形/長方形 39">
            <a:extLst>
              <a:ext uri="{FF2B5EF4-FFF2-40B4-BE49-F238E27FC236}">
                <a16:creationId xmlns:a16="http://schemas.microsoft.com/office/drawing/2014/main" id="{12483060-FF14-220B-3FFD-9CCC17B2BC9E}"/>
              </a:ext>
            </a:extLst>
          </p:cNvPr>
          <p:cNvSpPr/>
          <p:nvPr/>
        </p:nvSpPr>
        <p:spPr>
          <a:xfrm>
            <a:off x="7276682" y="3156859"/>
            <a:ext cx="270000" cy="18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1" name="正方形/長方形 40">
            <a:extLst>
              <a:ext uri="{FF2B5EF4-FFF2-40B4-BE49-F238E27FC236}">
                <a16:creationId xmlns:a16="http://schemas.microsoft.com/office/drawing/2014/main" id="{449278B8-BC65-A889-5143-5EA57004E2D4}"/>
              </a:ext>
            </a:extLst>
          </p:cNvPr>
          <p:cNvSpPr/>
          <p:nvPr/>
        </p:nvSpPr>
        <p:spPr>
          <a:xfrm>
            <a:off x="7285475" y="3406811"/>
            <a:ext cx="270000" cy="189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2" name="正方形/長方形 41">
            <a:extLst>
              <a:ext uri="{FF2B5EF4-FFF2-40B4-BE49-F238E27FC236}">
                <a16:creationId xmlns:a16="http://schemas.microsoft.com/office/drawing/2014/main" id="{66728DFC-A8FB-7924-13E4-CE6B5E736DCE}"/>
              </a:ext>
            </a:extLst>
          </p:cNvPr>
          <p:cNvSpPr/>
          <p:nvPr/>
        </p:nvSpPr>
        <p:spPr>
          <a:xfrm>
            <a:off x="7285475" y="4203609"/>
            <a:ext cx="270000" cy="1890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3" name="正方形/長方形 42">
            <a:extLst>
              <a:ext uri="{FF2B5EF4-FFF2-40B4-BE49-F238E27FC236}">
                <a16:creationId xmlns:a16="http://schemas.microsoft.com/office/drawing/2014/main" id="{2F06EB5C-FD43-B675-2997-87BAC0491BF7}"/>
              </a:ext>
            </a:extLst>
          </p:cNvPr>
          <p:cNvSpPr/>
          <p:nvPr/>
        </p:nvSpPr>
        <p:spPr>
          <a:xfrm>
            <a:off x="7285475" y="3936802"/>
            <a:ext cx="270000" cy="1890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4" name="正方形/長方形 43">
            <a:extLst>
              <a:ext uri="{FF2B5EF4-FFF2-40B4-BE49-F238E27FC236}">
                <a16:creationId xmlns:a16="http://schemas.microsoft.com/office/drawing/2014/main" id="{0EE1CFBE-2D05-0430-985F-991CB0353EEA}"/>
              </a:ext>
            </a:extLst>
          </p:cNvPr>
          <p:cNvSpPr/>
          <p:nvPr/>
        </p:nvSpPr>
        <p:spPr>
          <a:xfrm>
            <a:off x="7285475" y="3675601"/>
            <a:ext cx="270000" cy="189000"/>
          </a:xfrm>
          <a:prstGeom prst="rect">
            <a:avLst/>
          </a:prstGeom>
          <a:solidFill>
            <a:srgbClr val="FF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5" name="正方形/長方形 44">
            <a:extLst>
              <a:ext uri="{FF2B5EF4-FFF2-40B4-BE49-F238E27FC236}">
                <a16:creationId xmlns:a16="http://schemas.microsoft.com/office/drawing/2014/main" id="{927BED95-9AF0-DE70-F7A2-BDD2DF75BD02}"/>
              </a:ext>
            </a:extLst>
          </p:cNvPr>
          <p:cNvSpPr/>
          <p:nvPr/>
        </p:nvSpPr>
        <p:spPr>
          <a:xfrm>
            <a:off x="7285475" y="4479342"/>
            <a:ext cx="270000" cy="189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pic>
        <p:nvPicPr>
          <p:cNvPr id="46" name="図 45">
            <a:extLst>
              <a:ext uri="{FF2B5EF4-FFF2-40B4-BE49-F238E27FC236}">
                <a16:creationId xmlns:a16="http://schemas.microsoft.com/office/drawing/2014/main" id="{1F82DE9D-865B-148D-21B8-EB612AE59341}"/>
              </a:ext>
            </a:extLst>
          </p:cNvPr>
          <p:cNvPicPr>
            <a:picLocks noChangeAspect="1"/>
          </p:cNvPicPr>
          <p:nvPr/>
        </p:nvPicPr>
        <p:blipFill rotWithShape="1">
          <a:blip r:embed="rId5">
            <a:extLst>
              <a:ext uri="{28A0092B-C50C-407E-A947-70E740481C1C}">
                <a14:useLocalDpi xmlns:a14="http://schemas.microsoft.com/office/drawing/2010/main" val="0"/>
              </a:ext>
            </a:extLst>
          </a:blip>
          <a:srcRect l="5353" t="13155" r="53585" b="40973"/>
          <a:stretch/>
        </p:blipFill>
        <p:spPr>
          <a:xfrm>
            <a:off x="5000659" y="4230384"/>
            <a:ext cx="934325" cy="747572"/>
          </a:xfrm>
          <a:prstGeom prst="rect">
            <a:avLst/>
          </a:prstGeom>
        </p:spPr>
      </p:pic>
      <p:pic>
        <p:nvPicPr>
          <p:cNvPr id="47" name="図 46">
            <a:extLst>
              <a:ext uri="{FF2B5EF4-FFF2-40B4-BE49-F238E27FC236}">
                <a16:creationId xmlns:a16="http://schemas.microsoft.com/office/drawing/2014/main" id="{283AF0B2-5E51-00A4-3253-798E89BF60A5}"/>
              </a:ext>
            </a:extLst>
          </p:cNvPr>
          <p:cNvPicPr>
            <a:picLocks noChangeAspect="1"/>
          </p:cNvPicPr>
          <p:nvPr/>
        </p:nvPicPr>
        <p:blipFill rotWithShape="1">
          <a:blip r:embed="rId5">
            <a:extLst>
              <a:ext uri="{28A0092B-C50C-407E-A947-70E740481C1C}">
                <a14:useLocalDpi xmlns:a14="http://schemas.microsoft.com/office/drawing/2010/main" val="0"/>
              </a:ext>
            </a:extLst>
          </a:blip>
          <a:srcRect l="52099" t="13155" r="2626" b="44848"/>
          <a:stretch/>
        </p:blipFill>
        <p:spPr>
          <a:xfrm>
            <a:off x="3709468" y="4230383"/>
            <a:ext cx="1125239" cy="747573"/>
          </a:xfrm>
          <a:prstGeom prst="rect">
            <a:avLst/>
          </a:prstGeom>
        </p:spPr>
      </p:pic>
      <p:pic>
        <p:nvPicPr>
          <p:cNvPr id="48" name="図 47">
            <a:extLst>
              <a:ext uri="{FF2B5EF4-FFF2-40B4-BE49-F238E27FC236}">
                <a16:creationId xmlns:a16="http://schemas.microsoft.com/office/drawing/2014/main" id="{DA1304D1-CEC3-95B6-7EFE-944A81F5B068}"/>
              </a:ext>
            </a:extLst>
          </p:cNvPr>
          <p:cNvPicPr>
            <a:picLocks noChangeAspect="1"/>
          </p:cNvPicPr>
          <p:nvPr/>
        </p:nvPicPr>
        <p:blipFill rotWithShape="1">
          <a:blip r:embed="rId5">
            <a:extLst>
              <a:ext uri="{28A0092B-C50C-407E-A947-70E740481C1C}">
                <a14:useLocalDpi xmlns:a14="http://schemas.microsoft.com/office/drawing/2010/main" val="0"/>
              </a:ext>
            </a:extLst>
          </a:blip>
          <a:srcRect l="5353" t="59379" r="53585"/>
          <a:stretch/>
        </p:blipFill>
        <p:spPr>
          <a:xfrm>
            <a:off x="3682184" y="2989676"/>
            <a:ext cx="1100297" cy="779606"/>
          </a:xfrm>
          <a:prstGeom prst="rect">
            <a:avLst/>
          </a:prstGeom>
        </p:spPr>
      </p:pic>
      <p:pic>
        <p:nvPicPr>
          <p:cNvPr id="49" name="図 48">
            <a:extLst>
              <a:ext uri="{FF2B5EF4-FFF2-40B4-BE49-F238E27FC236}">
                <a16:creationId xmlns:a16="http://schemas.microsoft.com/office/drawing/2014/main" id="{187913ED-24A2-4E77-4C6E-46D13078F4D6}"/>
              </a:ext>
            </a:extLst>
          </p:cNvPr>
          <p:cNvPicPr>
            <a:picLocks noChangeAspect="1"/>
          </p:cNvPicPr>
          <p:nvPr/>
        </p:nvPicPr>
        <p:blipFill rotWithShape="1">
          <a:blip r:embed="rId5">
            <a:extLst>
              <a:ext uri="{28A0092B-C50C-407E-A947-70E740481C1C}">
                <a14:useLocalDpi xmlns:a14="http://schemas.microsoft.com/office/drawing/2010/main" val="0"/>
              </a:ext>
            </a:extLst>
          </a:blip>
          <a:srcRect l="52099" t="56772" r="2626"/>
          <a:stretch/>
        </p:blipFill>
        <p:spPr>
          <a:xfrm>
            <a:off x="4834708" y="2989674"/>
            <a:ext cx="1140036" cy="779606"/>
          </a:xfrm>
          <a:prstGeom prst="rect">
            <a:avLst/>
          </a:prstGeom>
        </p:spPr>
      </p:pic>
      <p:sp>
        <p:nvSpPr>
          <p:cNvPr id="50" name="テキスト ボックス 49">
            <a:extLst>
              <a:ext uri="{FF2B5EF4-FFF2-40B4-BE49-F238E27FC236}">
                <a16:creationId xmlns:a16="http://schemas.microsoft.com/office/drawing/2014/main" id="{31B7DDA5-9064-BB46-1989-569B2A4406B1}"/>
              </a:ext>
            </a:extLst>
          </p:cNvPr>
          <p:cNvSpPr txBox="1"/>
          <p:nvPr/>
        </p:nvSpPr>
        <p:spPr>
          <a:xfrm>
            <a:off x="3871816" y="3885793"/>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単腕</a:t>
            </a:r>
          </a:p>
        </p:txBody>
      </p:sp>
      <p:sp>
        <p:nvSpPr>
          <p:cNvPr id="52" name="テキスト ボックス 51">
            <a:extLst>
              <a:ext uri="{FF2B5EF4-FFF2-40B4-BE49-F238E27FC236}">
                <a16:creationId xmlns:a16="http://schemas.microsoft.com/office/drawing/2014/main" id="{56677BBC-8AEB-A540-5348-FF255571275B}"/>
              </a:ext>
            </a:extLst>
          </p:cNvPr>
          <p:cNvSpPr txBox="1"/>
          <p:nvPr/>
        </p:nvSpPr>
        <p:spPr>
          <a:xfrm>
            <a:off x="4460082" y="3885793"/>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双腕</a:t>
            </a:r>
          </a:p>
        </p:txBody>
      </p:sp>
      <p:sp>
        <p:nvSpPr>
          <p:cNvPr id="53" name="テキスト ボックス 52">
            <a:extLst>
              <a:ext uri="{FF2B5EF4-FFF2-40B4-BE49-F238E27FC236}">
                <a16:creationId xmlns:a16="http://schemas.microsoft.com/office/drawing/2014/main" id="{032114EE-B31F-C4A1-83F5-BC8B2E34AA9A}"/>
              </a:ext>
            </a:extLst>
          </p:cNvPr>
          <p:cNvSpPr txBox="1"/>
          <p:nvPr/>
        </p:nvSpPr>
        <p:spPr>
          <a:xfrm>
            <a:off x="4988436" y="3887050"/>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単腕</a:t>
            </a:r>
          </a:p>
        </p:txBody>
      </p:sp>
      <p:sp>
        <p:nvSpPr>
          <p:cNvPr id="54" name="テキスト ボックス 53">
            <a:extLst>
              <a:ext uri="{FF2B5EF4-FFF2-40B4-BE49-F238E27FC236}">
                <a16:creationId xmlns:a16="http://schemas.microsoft.com/office/drawing/2014/main" id="{C5DA3C90-C999-7530-5D14-EB4B2F0FF60E}"/>
              </a:ext>
            </a:extLst>
          </p:cNvPr>
          <p:cNvSpPr txBox="1"/>
          <p:nvPr/>
        </p:nvSpPr>
        <p:spPr>
          <a:xfrm>
            <a:off x="5576702" y="3887050"/>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双腕</a:t>
            </a:r>
          </a:p>
        </p:txBody>
      </p:sp>
      <p:sp>
        <p:nvSpPr>
          <p:cNvPr id="55" name="テキスト ボックス 54">
            <a:extLst>
              <a:ext uri="{FF2B5EF4-FFF2-40B4-BE49-F238E27FC236}">
                <a16:creationId xmlns:a16="http://schemas.microsoft.com/office/drawing/2014/main" id="{8B802CAC-FC99-9C38-3132-F9FB679FE156}"/>
              </a:ext>
            </a:extLst>
          </p:cNvPr>
          <p:cNvSpPr txBox="1"/>
          <p:nvPr/>
        </p:nvSpPr>
        <p:spPr>
          <a:xfrm>
            <a:off x="3955994" y="4977957"/>
            <a:ext cx="843501"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ドラゴン型</a:t>
            </a:r>
          </a:p>
        </p:txBody>
      </p:sp>
      <p:sp>
        <p:nvSpPr>
          <p:cNvPr id="56" name="テキスト ボックス 55">
            <a:extLst>
              <a:ext uri="{FF2B5EF4-FFF2-40B4-BE49-F238E27FC236}">
                <a16:creationId xmlns:a16="http://schemas.microsoft.com/office/drawing/2014/main" id="{1000D37D-75A0-A18A-7577-5A690AA0EBC3}"/>
              </a:ext>
            </a:extLst>
          </p:cNvPr>
          <p:cNvSpPr txBox="1"/>
          <p:nvPr/>
        </p:nvSpPr>
        <p:spPr>
          <a:xfrm>
            <a:off x="5252236" y="4977957"/>
            <a:ext cx="873957"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ミニマル型</a:t>
            </a:r>
          </a:p>
        </p:txBody>
      </p:sp>
      <p:sp>
        <p:nvSpPr>
          <p:cNvPr id="57" name="五角形 56">
            <a:extLst>
              <a:ext uri="{FF2B5EF4-FFF2-40B4-BE49-F238E27FC236}">
                <a16:creationId xmlns:a16="http://schemas.microsoft.com/office/drawing/2014/main" id="{A0EFFA1B-3CFD-0127-4137-3AE4B29736F8}"/>
              </a:ext>
            </a:extLst>
          </p:cNvPr>
          <p:cNvSpPr/>
          <p:nvPr/>
        </p:nvSpPr>
        <p:spPr>
          <a:xfrm>
            <a:off x="5469607" y="3832303"/>
            <a:ext cx="135000" cy="135000"/>
          </a:xfrm>
          <a:prstGeom prst="pentagon">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8" name="楕円 57">
            <a:extLst>
              <a:ext uri="{FF2B5EF4-FFF2-40B4-BE49-F238E27FC236}">
                <a16:creationId xmlns:a16="http://schemas.microsoft.com/office/drawing/2014/main" id="{65961A5D-20BE-6CC4-7FD8-44D7840F81DE}"/>
              </a:ext>
            </a:extLst>
          </p:cNvPr>
          <p:cNvSpPr/>
          <p:nvPr/>
        </p:nvSpPr>
        <p:spPr>
          <a:xfrm>
            <a:off x="3845353" y="5089187"/>
            <a:ext cx="108000" cy="72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9" name="楕円 58">
            <a:extLst>
              <a:ext uri="{FF2B5EF4-FFF2-40B4-BE49-F238E27FC236}">
                <a16:creationId xmlns:a16="http://schemas.microsoft.com/office/drawing/2014/main" id="{2E98AD01-D6F6-7F25-494A-04FE5D8B0836}"/>
              </a:ext>
            </a:extLst>
          </p:cNvPr>
          <p:cNvSpPr/>
          <p:nvPr/>
        </p:nvSpPr>
        <p:spPr>
          <a:xfrm>
            <a:off x="5157686" y="5063785"/>
            <a:ext cx="108000" cy="108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0" name="正方形/長方形 59">
            <a:extLst>
              <a:ext uri="{FF2B5EF4-FFF2-40B4-BE49-F238E27FC236}">
                <a16:creationId xmlns:a16="http://schemas.microsoft.com/office/drawing/2014/main" id="{964D51AC-C861-F2FE-249F-BAF6E0F52F3A}"/>
              </a:ext>
            </a:extLst>
          </p:cNvPr>
          <p:cNvSpPr/>
          <p:nvPr/>
        </p:nvSpPr>
        <p:spPr>
          <a:xfrm>
            <a:off x="4968320" y="3834873"/>
            <a:ext cx="108000" cy="1080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1" name="二等辺三角形 60">
            <a:extLst>
              <a:ext uri="{FF2B5EF4-FFF2-40B4-BE49-F238E27FC236}">
                <a16:creationId xmlns:a16="http://schemas.microsoft.com/office/drawing/2014/main" id="{56DC3A32-F28C-BF03-2ED9-3066341E2BF4}"/>
              </a:ext>
            </a:extLst>
          </p:cNvPr>
          <p:cNvSpPr/>
          <p:nvPr/>
        </p:nvSpPr>
        <p:spPr>
          <a:xfrm>
            <a:off x="3776148" y="3843871"/>
            <a:ext cx="144000" cy="144000"/>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二等辺三角形 61">
            <a:extLst>
              <a:ext uri="{FF2B5EF4-FFF2-40B4-BE49-F238E27FC236}">
                <a16:creationId xmlns:a16="http://schemas.microsoft.com/office/drawing/2014/main" id="{9368FFE2-285C-A099-0DDE-4D14BAFC693A}"/>
              </a:ext>
            </a:extLst>
          </p:cNvPr>
          <p:cNvSpPr/>
          <p:nvPr/>
        </p:nvSpPr>
        <p:spPr>
          <a:xfrm flipV="1">
            <a:off x="4368815" y="3852340"/>
            <a:ext cx="144000" cy="144000"/>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コネクタ 4">
            <a:extLst>
              <a:ext uri="{FF2B5EF4-FFF2-40B4-BE49-F238E27FC236}">
                <a16:creationId xmlns:a16="http://schemas.microsoft.com/office/drawing/2014/main" id="{B6D9A399-704F-A483-BB88-7235B3AD68B0}"/>
              </a:ext>
            </a:extLst>
          </p:cNvPr>
          <p:cNvCxnSpPr>
            <a:cxnSpLocks/>
          </p:cNvCxnSpPr>
          <p:nvPr/>
        </p:nvCxnSpPr>
        <p:spPr>
          <a:xfrm>
            <a:off x="5070684" y="5526819"/>
            <a:ext cx="0" cy="648000"/>
          </a:xfrm>
          <a:prstGeom prst="line">
            <a:avLst/>
          </a:prstGeom>
          <a:ln w="5715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7" name="直線コネクタ 6">
            <a:extLst>
              <a:ext uri="{FF2B5EF4-FFF2-40B4-BE49-F238E27FC236}">
                <a16:creationId xmlns:a16="http://schemas.microsoft.com/office/drawing/2014/main" id="{CE558207-EA43-CF01-8BCC-544DB58452B1}"/>
              </a:ext>
            </a:extLst>
          </p:cNvPr>
          <p:cNvCxnSpPr>
            <a:cxnSpLocks/>
          </p:cNvCxnSpPr>
          <p:nvPr/>
        </p:nvCxnSpPr>
        <p:spPr>
          <a:xfrm>
            <a:off x="6918787" y="5171785"/>
            <a:ext cx="0" cy="410363"/>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12" name="テキスト ボックス 11">
            <a:extLst>
              <a:ext uri="{FF2B5EF4-FFF2-40B4-BE49-F238E27FC236}">
                <a16:creationId xmlns:a16="http://schemas.microsoft.com/office/drawing/2014/main" id="{C622144E-D159-CC16-C34D-FC66CBED0802}"/>
              </a:ext>
            </a:extLst>
          </p:cNvPr>
          <p:cNvSpPr txBox="1"/>
          <p:nvPr/>
        </p:nvSpPr>
        <p:spPr>
          <a:xfrm>
            <a:off x="7022872" y="5218998"/>
            <a:ext cx="1771639" cy="276999"/>
          </a:xfrm>
          <a:prstGeom prst="rect">
            <a:avLst/>
          </a:prstGeom>
          <a:noFill/>
        </p:spPr>
        <p:txBody>
          <a:bodyPr wrap="none" rtlCol="0">
            <a:spAutoFit/>
          </a:bodyPr>
          <a:lstStyle/>
          <a:p>
            <a:r>
              <a:rPr lang="ja-JP" altLang="en-US" sz="1200" dirty="0">
                <a:solidFill>
                  <a:srgbClr val="FF0000"/>
                </a:solidFill>
                <a:latin typeface="ＭＳ Ｐゴシック" panose="020B0600070205080204" pitchFamily="50" charset="-128"/>
                <a:ea typeface="ＭＳ Ｐゴシック" panose="020B0600070205080204" pitchFamily="50" charset="-128"/>
              </a:rPr>
              <a:t>故障ナシ</a:t>
            </a:r>
            <a:r>
              <a:rPr lang="ja-JP" altLang="en-US" sz="1200" dirty="0">
                <a:latin typeface="ＭＳ Ｐゴシック" panose="020B0600070205080204" pitchFamily="50" charset="-128"/>
                <a:ea typeface="ＭＳ Ｐゴシック" panose="020B0600070205080204" pitchFamily="50" charset="-128"/>
              </a:rPr>
              <a:t>の全タスク修了</a:t>
            </a:r>
          </a:p>
        </p:txBody>
      </p:sp>
      <p:cxnSp>
        <p:nvCxnSpPr>
          <p:cNvPr id="33" name="直線コネクタ 32">
            <a:extLst>
              <a:ext uri="{FF2B5EF4-FFF2-40B4-BE49-F238E27FC236}">
                <a16:creationId xmlns:a16="http://schemas.microsoft.com/office/drawing/2014/main" id="{8D705FBF-93DE-F9BD-D7DB-6646B399B563}"/>
              </a:ext>
            </a:extLst>
          </p:cNvPr>
          <p:cNvCxnSpPr>
            <a:cxnSpLocks/>
          </p:cNvCxnSpPr>
          <p:nvPr/>
        </p:nvCxnSpPr>
        <p:spPr>
          <a:xfrm>
            <a:off x="5070684" y="5527382"/>
            <a:ext cx="0" cy="648000"/>
          </a:xfrm>
          <a:prstGeom prst="line">
            <a:avLst/>
          </a:prstGeom>
          <a:ln w="285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88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44A11-2708-BC04-5B59-B3F267A323E3}"/>
            </a:ext>
          </a:extLst>
        </p:cNvPr>
        <p:cNvGrpSpPr/>
        <p:nvPr/>
      </p:nvGrpSpPr>
      <p:grpSpPr>
        <a:xfrm>
          <a:off x="0" y="0"/>
          <a:ext cx="0" cy="0"/>
          <a:chOff x="0" y="0"/>
          <a:chExt cx="0" cy="0"/>
        </a:xfrm>
      </p:grpSpPr>
      <p:pic>
        <p:nvPicPr>
          <p:cNvPr id="5" name="with_break_opt">
            <a:hlinkClick r:id="" action="ppaction://media"/>
            <a:extLst>
              <a:ext uri="{FF2B5EF4-FFF2-40B4-BE49-F238E27FC236}">
                <a16:creationId xmlns:a16="http://schemas.microsoft.com/office/drawing/2014/main" id="{74C65CA7-56E3-331E-90C4-F644911ED4D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22131" y="2613170"/>
            <a:ext cx="6048000" cy="4032000"/>
          </a:xfrm>
          <a:prstGeom prst="rect">
            <a:avLst/>
          </a:prstGeom>
        </p:spPr>
      </p:pic>
      <p:sp>
        <p:nvSpPr>
          <p:cNvPr id="51" name="タイトル 1">
            <a:extLst>
              <a:ext uri="{FF2B5EF4-FFF2-40B4-BE49-F238E27FC236}">
                <a16:creationId xmlns:a16="http://schemas.microsoft.com/office/drawing/2014/main" id="{E3D8F2E5-7CC2-33A9-9B5A-E789AC68AD96}"/>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故障が起こるシナリオで</a:t>
            </a:r>
            <a:br>
              <a:rPr lang="en-US" altLang="ja-JP" dirty="0">
                <a:latin typeface="ＭＳ Ｐゴシック" panose="020B0600070205080204" pitchFamily="50" charset="-128"/>
                <a:ea typeface="ＭＳ Ｐゴシック" panose="020B0600070205080204" pitchFamily="50" charset="-128"/>
              </a:rPr>
            </a:br>
            <a:r>
              <a:rPr lang="ja-JP" altLang="en-US" dirty="0">
                <a:latin typeface="ＭＳ Ｐゴシック" panose="020B0600070205080204" pitchFamily="50" charset="-128"/>
                <a:ea typeface="ＭＳ Ｐゴシック" panose="020B0600070205080204" pitchFamily="50" charset="-128"/>
              </a:rPr>
              <a:t>タスクアロケーション（最適化後）</a:t>
            </a:r>
          </a:p>
        </p:txBody>
      </p:sp>
      <p:sp>
        <p:nvSpPr>
          <p:cNvPr id="3" name="四角形: 角を丸くする 18">
            <a:extLst>
              <a:ext uri="{FF2B5EF4-FFF2-40B4-BE49-F238E27FC236}">
                <a16:creationId xmlns:a16="http://schemas.microsoft.com/office/drawing/2014/main" id="{6B5C3139-47F8-8F9F-6AB6-5AB915FE729B}"/>
              </a:ext>
            </a:extLst>
          </p:cNvPr>
          <p:cNvSpPr/>
          <p:nvPr/>
        </p:nvSpPr>
        <p:spPr>
          <a:xfrm>
            <a:off x="315519" y="1621510"/>
            <a:ext cx="8581902" cy="949325"/>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B2910B85-83C5-125F-C98A-FA1B90386B6E}"/>
              </a:ext>
            </a:extLst>
          </p:cNvPr>
          <p:cNvSpPr txBox="1"/>
          <p:nvPr/>
        </p:nvSpPr>
        <p:spPr>
          <a:xfrm>
            <a:off x="504084" y="1663845"/>
            <a:ext cx="8208402" cy="830997"/>
          </a:xfrm>
          <a:prstGeom prst="rect">
            <a:avLst/>
          </a:prstGeom>
          <a:noFill/>
        </p:spPr>
        <p:txBody>
          <a:bodyPr wrap="square" rtlCol="0">
            <a:spAutoFit/>
          </a:bodyPr>
          <a:lstStyle/>
          <a:p>
            <a:pPr algn="just" defTabSz="914400">
              <a:defRPr/>
            </a:pPr>
            <a:r>
              <a:rPr lang="en-US" altLang="ja-JP" sz="2400" dirty="0">
                <a:latin typeface="ＭＳ Ｐゴシック" panose="020B0600070205080204" pitchFamily="50" charset="-128"/>
                <a:ea typeface="ＭＳ Ｐゴシック" panose="020B0600070205080204" pitchFamily="50" charset="-128"/>
              </a:rPr>
              <a:t>Limb</a:t>
            </a:r>
            <a:r>
              <a:rPr lang="ja-JP" altLang="en-US" sz="2400" dirty="0">
                <a:latin typeface="ＭＳ Ｐゴシック" panose="020B0600070205080204" pitchFamily="50" charset="-128"/>
                <a:ea typeface="ＭＳ Ｐゴシック" panose="020B0600070205080204" pitchFamily="50" charset="-128"/>
              </a:rPr>
              <a:t>モジュールが確率的に壊れるシナリオで高い作業効率が期待できるようタスク割り当てを最適化</a:t>
            </a:r>
            <a:endParaRPr lang="en-US" altLang="ja-JP" sz="2400" dirty="0">
              <a:latin typeface="ＭＳ Ｐゴシック" panose="020B0600070205080204" pitchFamily="50" charset="-128"/>
              <a:ea typeface="ＭＳ Ｐゴシック" panose="020B0600070205080204" pitchFamily="50" charset="-128"/>
            </a:endParaRPr>
          </a:p>
        </p:txBody>
      </p:sp>
      <p:sp>
        <p:nvSpPr>
          <p:cNvPr id="39" name="テキスト ボックス 38">
            <a:extLst>
              <a:ext uri="{FF2B5EF4-FFF2-40B4-BE49-F238E27FC236}">
                <a16:creationId xmlns:a16="http://schemas.microsoft.com/office/drawing/2014/main" id="{1DA5D2F3-4E7E-11E9-5B3C-C357E6C5335E}"/>
              </a:ext>
            </a:extLst>
          </p:cNvPr>
          <p:cNvSpPr txBox="1"/>
          <p:nvPr/>
        </p:nvSpPr>
        <p:spPr>
          <a:xfrm>
            <a:off x="7753988" y="3102145"/>
            <a:ext cx="877163" cy="1659429"/>
          </a:xfrm>
          <a:prstGeom prst="rect">
            <a:avLst/>
          </a:prstGeom>
          <a:noFill/>
        </p:spPr>
        <p:txBody>
          <a:bodyPr wrap="none" rtlCol="0">
            <a:spAutoFit/>
          </a:bodyPr>
          <a:lstStyle/>
          <a:p>
            <a:pPr>
              <a:spcAft>
                <a:spcPts val="450"/>
              </a:spcAft>
            </a:pPr>
            <a:r>
              <a:rPr lang="ja-JP" altLang="en-US" sz="1350" dirty="0">
                <a:latin typeface="ＭＳ Ｐゴシック" panose="020B0600070205080204" pitchFamily="50" charset="-128"/>
                <a:ea typeface="ＭＳ Ｐゴシック" panose="020B0600070205080204" pitchFamily="50" charset="-128"/>
              </a:rPr>
              <a:t>待機</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作業</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作業待機</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移動</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充電</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故障</a:t>
            </a:r>
          </a:p>
        </p:txBody>
      </p:sp>
      <p:sp>
        <p:nvSpPr>
          <p:cNvPr id="40" name="正方形/長方形 39">
            <a:extLst>
              <a:ext uri="{FF2B5EF4-FFF2-40B4-BE49-F238E27FC236}">
                <a16:creationId xmlns:a16="http://schemas.microsoft.com/office/drawing/2014/main" id="{246A4F63-67F3-5707-3302-449D3C877A81}"/>
              </a:ext>
            </a:extLst>
          </p:cNvPr>
          <p:cNvSpPr/>
          <p:nvPr/>
        </p:nvSpPr>
        <p:spPr>
          <a:xfrm>
            <a:off x="7276682" y="3156859"/>
            <a:ext cx="270000" cy="18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1" name="正方形/長方形 40">
            <a:extLst>
              <a:ext uri="{FF2B5EF4-FFF2-40B4-BE49-F238E27FC236}">
                <a16:creationId xmlns:a16="http://schemas.microsoft.com/office/drawing/2014/main" id="{2499493B-F62C-9202-98DF-11683A64D9DC}"/>
              </a:ext>
            </a:extLst>
          </p:cNvPr>
          <p:cNvSpPr/>
          <p:nvPr/>
        </p:nvSpPr>
        <p:spPr>
          <a:xfrm>
            <a:off x="7285475" y="3406811"/>
            <a:ext cx="270000" cy="189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2" name="正方形/長方形 41">
            <a:extLst>
              <a:ext uri="{FF2B5EF4-FFF2-40B4-BE49-F238E27FC236}">
                <a16:creationId xmlns:a16="http://schemas.microsoft.com/office/drawing/2014/main" id="{4345967E-BCF8-6F47-3158-0088BD1124AA}"/>
              </a:ext>
            </a:extLst>
          </p:cNvPr>
          <p:cNvSpPr/>
          <p:nvPr/>
        </p:nvSpPr>
        <p:spPr>
          <a:xfrm>
            <a:off x="7285475" y="4203609"/>
            <a:ext cx="270000" cy="1890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3" name="正方形/長方形 42">
            <a:extLst>
              <a:ext uri="{FF2B5EF4-FFF2-40B4-BE49-F238E27FC236}">
                <a16:creationId xmlns:a16="http://schemas.microsoft.com/office/drawing/2014/main" id="{B44A5477-71C6-1DA6-A718-19CD629FB87F}"/>
              </a:ext>
            </a:extLst>
          </p:cNvPr>
          <p:cNvSpPr/>
          <p:nvPr/>
        </p:nvSpPr>
        <p:spPr>
          <a:xfrm>
            <a:off x="7285475" y="3936802"/>
            <a:ext cx="270000" cy="1890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4" name="正方形/長方形 43">
            <a:extLst>
              <a:ext uri="{FF2B5EF4-FFF2-40B4-BE49-F238E27FC236}">
                <a16:creationId xmlns:a16="http://schemas.microsoft.com/office/drawing/2014/main" id="{73F423D2-DB2A-2DCB-8CDA-659587210377}"/>
              </a:ext>
            </a:extLst>
          </p:cNvPr>
          <p:cNvSpPr/>
          <p:nvPr/>
        </p:nvSpPr>
        <p:spPr>
          <a:xfrm>
            <a:off x="7285475" y="3675601"/>
            <a:ext cx="270000" cy="189000"/>
          </a:xfrm>
          <a:prstGeom prst="rect">
            <a:avLst/>
          </a:prstGeom>
          <a:solidFill>
            <a:srgbClr val="FF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5" name="正方形/長方形 44">
            <a:extLst>
              <a:ext uri="{FF2B5EF4-FFF2-40B4-BE49-F238E27FC236}">
                <a16:creationId xmlns:a16="http://schemas.microsoft.com/office/drawing/2014/main" id="{33994B09-369C-22BD-5AAC-7B1B3F5EAF16}"/>
              </a:ext>
            </a:extLst>
          </p:cNvPr>
          <p:cNvSpPr/>
          <p:nvPr/>
        </p:nvSpPr>
        <p:spPr>
          <a:xfrm>
            <a:off x="7285475" y="4479342"/>
            <a:ext cx="270000" cy="189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pic>
        <p:nvPicPr>
          <p:cNvPr id="46" name="図 45">
            <a:extLst>
              <a:ext uri="{FF2B5EF4-FFF2-40B4-BE49-F238E27FC236}">
                <a16:creationId xmlns:a16="http://schemas.microsoft.com/office/drawing/2014/main" id="{BCE35E06-F729-BA10-78EC-7A8C3238A1D6}"/>
              </a:ext>
            </a:extLst>
          </p:cNvPr>
          <p:cNvPicPr>
            <a:picLocks noChangeAspect="1"/>
          </p:cNvPicPr>
          <p:nvPr/>
        </p:nvPicPr>
        <p:blipFill rotWithShape="1">
          <a:blip r:embed="rId5">
            <a:extLst>
              <a:ext uri="{28A0092B-C50C-407E-A947-70E740481C1C}">
                <a14:useLocalDpi xmlns:a14="http://schemas.microsoft.com/office/drawing/2010/main" val="0"/>
              </a:ext>
            </a:extLst>
          </a:blip>
          <a:srcRect l="5353" t="13155" r="53585" b="40973"/>
          <a:stretch/>
        </p:blipFill>
        <p:spPr>
          <a:xfrm>
            <a:off x="5000659" y="4230384"/>
            <a:ext cx="934325" cy="747572"/>
          </a:xfrm>
          <a:prstGeom prst="rect">
            <a:avLst/>
          </a:prstGeom>
        </p:spPr>
      </p:pic>
      <p:pic>
        <p:nvPicPr>
          <p:cNvPr id="47" name="図 46">
            <a:extLst>
              <a:ext uri="{FF2B5EF4-FFF2-40B4-BE49-F238E27FC236}">
                <a16:creationId xmlns:a16="http://schemas.microsoft.com/office/drawing/2014/main" id="{E8D18B1A-2B15-2E35-42E6-39CF50A1395E}"/>
              </a:ext>
            </a:extLst>
          </p:cNvPr>
          <p:cNvPicPr>
            <a:picLocks noChangeAspect="1"/>
          </p:cNvPicPr>
          <p:nvPr/>
        </p:nvPicPr>
        <p:blipFill rotWithShape="1">
          <a:blip r:embed="rId5">
            <a:extLst>
              <a:ext uri="{28A0092B-C50C-407E-A947-70E740481C1C}">
                <a14:useLocalDpi xmlns:a14="http://schemas.microsoft.com/office/drawing/2010/main" val="0"/>
              </a:ext>
            </a:extLst>
          </a:blip>
          <a:srcRect l="52099" t="13155" r="2626" b="44848"/>
          <a:stretch/>
        </p:blipFill>
        <p:spPr>
          <a:xfrm>
            <a:off x="3709468" y="4230383"/>
            <a:ext cx="1125239" cy="747573"/>
          </a:xfrm>
          <a:prstGeom prst="rect">
            <a:avLst/>
          </a:prstGeom>
        </p:spPr>
      </p:pic>
      <p:pic>
        <p:nvPicPr>
          <p:cNvPr id="48" name="図 47">
            <a:extLst>
              <a:ext uri="{FF2B5EF4-FFF2-40B4-BE49-F238E27FC236}">
                <a16:creationId xmlns:a16="http://schemas.microsoft.com/office/drawing/2014/main" id="{C0B63D02-12B9-1A32-D4E8-E8DD77E8FAE6}"/>
              </a:ext>
            </a:extLst>
          </p:cNvPr>
          <p:cNvPicPr>
            <a:picLocks noChangeAspect="1"/>
          </p:cNvPicPr>
          <p:nvPr/>
        </p:nvPicPr>
        <p:blipFill rotWithShape="1">
          <a:blip r:embed="rId5">
            <a:extLst>
              <a:ext uri="{28A0092B-C50C-407E-A947-70E740481C1C}">
                <a14:useLocalDpi xmlns:a14="http://schemas.microsoft.com/office/drawing/2010/main" val="0"/>
              </a:ext>
            </a:extLst>
          </a:blip>
          <a:srcRect l="5353" t="59379" r="53585"/>
          <a:stretch/>
        </p:blipFill>
        <p:spPr>
          <a:xfrm>
            <a:off x="3682184" y="2989676"/>
            <a:ext cx="1100297" cy="779606"/>
          </a:xfrm>
          <a:prstGeom prst="rect">
            <a:avLst/>
          </a:prstGeom>
        </p:spPr>
      </p:pic>
      <p:pic>
        <p:nvPicPr>
          <p:cNvPr id="49" name="図 48">
            <a:extLst>
              <a:ext uri="{FF2B5EF4-FFF2-40B4-BE49-F238E27FC236}">
                <a16:creationId xmlns:a16="http://schemas.microsoft.com/office/drawing/2014/main" id="{DA6EA7DC-89E3-C27E-5328-7716AC4C54E3}"/>
              </a:ext>
            </a:extLst>
          </p:cNvPr>
          <p:cNvPicPr>
            <a:picLocks noChangeAspect="1"/>
          </p:cNvPicPr>
          <p:nvPr/>
        </p:nvPicPr>
        <p:blipFill rotWithShape="1">
          <a:blip r:embed="rId5">
            <a:extLst>
              <a:ext uri="{28A0092B-C50C-407E-A947-70E740481C1C}">
                <a14:useLocalDpi xmlns:a14="http://schemas.microsoft.com/office/drawing/2010/main" val="0"/>
              </a:ext>
            </a:extLst>
          </a:blip>
          <a:srcRect l="52099" t="56772" r="2626"/>
          <a:stretch/>
        </p:blipFill>
        <p:spPr>
          <a:xfrm>
            <a:off x="4834708" y="2989674"/>
            <a:ext cx="1140036" cy="779606"/>
          </a:xfrm>
          <a:prstGeom prst="rect">
            <a:avLst/>
          </a:prstGeom>
        </p:spPr>
      </p:pic>
      <p:sp>
        <p:nvSpPr>
          <p:cNvPr id="50" name="テキスト ボックス 49">
            <a:extLst>
              <a:ext uri="{FF2B5EF4-FFF2-40B4-BE49-F238E27FC236}">
                <a16:creationId xmlns:a16="http://schemas.microsoft.com/office/drawing/2014/main" id="{905F1C8D-82A2-F8A8-1E1E-D67D3E01FD8F}"/>
              </a:ext>
            </a:extLst>
          </p:cNvPr>
          <p:cNvSpPr txBox="1"/>
          <p:nvPr/>
        </p:nvSpPr>
        <p:spPr>
          <a:xfrm>
            <a:off x="3871816" y="3885793"/>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単腕</a:t>
            </a:r>
          </a:p>
        </p:txBody>
      </p:sp>
      <p:sp>
        <p:nvSpPr>
          <p:cNvPr id="52" name="テキスト ボックス 51">
            <a:extLst>
              <a:ext uri="{FF2B5EF4-FFF2-40B4-BE49-F238E27FC236}">
                <a16:creationId xmlns:a16="http://schemas.microsoft.com/office/drawing/2014/main" id="{B8CD8B33-57DE-4B84-A225-8276AEC2A2E1}"/>
              </a:ext>
            </a:extLst>
          </p:cNvPr>
          <p:cNvSpPr txBox="1"/>
          <p:nvPr/>
        </p:nvSpPr>
        <p:spPr>
          <a:xfrm>
            <a:off x="4460082" y="3885793"/>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双腕</a:t>
            </a:r>
          </a:p>
        </p:txBody>
      </p:sp>
      <p:sp>
        <p:nvSpPr>
          <p:cNvPr id="53" name="テキスト ボックス 52">
            <a:extLst>
              <a:ext uri="{FF2B5EF4-FFF2-40B4-BE49-F238E27FC236}">
                <a16:creationId xmlns:a16="http://schemas.microsoft.com/office/drawing/2014/main" id="{5CBD65AD-0B37-8ABC-501F-C083C86DE558}"/>
              </a:ext>
            </a:extLst>
          </p:cNvPr>
          <p:cNvSpPr txBox="1"/>
          <p:nvPr/>
        </p:nvSpPr>
        <p:spPr>
          <a:xfrm>
            <a:off x="4988436" y="3887050"/>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単腕</a:t>
            </a:r>
          </a:p>
        </p:txBody>
      </p:sp>
      <p:sp>
        <p:nvSpPr>
          <p:cNvPr id="54" name="テキスト ボックス 53">
            <a:extLst>
              <a:ext uri="{FF2B5EF4-FFF2-40B4-BE49-F238E27FC236}">
                <a16:creationId xmlns:a16="http://schemas.microsoft.com/office/drawing/2014/main" id="{3AB5739E-4834-C013-5EF9-83C5C64D8496}"/>
              </a:ext>
            </a:extLst>
          </p:cNvPr>
          <p:cNvSpPr txBox="1"/>
          <p:nvPr/>
        </p:nvSpPr>
        <p:spPr>
          <a:xfrm>
            <a:off x="5576702" y="3887050"/>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双腕</a:t>
            </a:r>
          </a:p>
        </p:txBody>
      </p:sp>
      <p:sp>
        <p:nvSpPr>
          <p:cNvPr id="55" name="テキスト ボックス 54">
            <a:extLst>
              <a:ext uri="{FF2B5EF4-FFF2-40B4-BE49-F238E27FC236}">
                <a16:creationId xmlns:a16="http://schemas.microsoft.com/office/drawing/2014/main" id="{7C01924D-FDE8-4980-4F81-BF8B4970015A}"/>
              </a:ext>
            </a:extLst>
          </p:cNvPr>
          <p:cNvSpPr txBox="1"/>
          <p:nvPr/>
        </p:nvSpPr>
        <p:spPr>
          <a:xfrm>
            <a:off x="3955994" y="4977957"/>
            <a:ext cx="843501"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ドラゴン型</a:t>
            </a:r>
          </a:p>
        </p:txBody>
      </p:sp>
      <p:sp>
        <p:nvSpPr>
          <p:cNvPr id="56" name="テキスト ボックス 55">
            <a:extLst>
              <a:ext uri="{FF2B5EF4-FFF2-40B4-BE49-F238E27FC236}">
                <a16:creationId xmlns:a16="http://schemas.microsoft.com/office/drawing/2014/main" id="{E441024C-9797-3297-7026-63B694F76A11}"/>
              </a:ext>
            </a:extLst>
          </p:cNvPr>
          <p:cNvSpPr txBox="1"/>
          <p:nvPr/>
        </p:nvSpPr>
        <p:spPr>
          <a:xfrm>
            <a:off x="5252236" y="4977957"/>
            <a:ext cx="873957"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ミニマル型</a:t>
            </a:r>
          </a:p>
        </p:txBody>
      </p:sp>
      <p:sp>
        <p:nvSpPr>
          <p:cNvPr id="57" name="五角形 56">
            <a:extLst>
              <a:ext uri="{FF2B5EF4-FFF2-40B4-BE49-F238E27FC236}">
                <a16:creationId xmlns:a16="http://schemas.microsoft.com/office/drawing/2014/main" id="{CFC78FB2-92BB-8AB1-658E-2F91B977A8EA}"/>
              </a:ext>
            </a:extLst>
          </p:cNvPr>
          <p:cNvSpPr/>
          <p:nvPr/>
        </p:nvSpPr>
        <p:spPr>
          <a:xfrm>
            <a:off x="5469607" y="3832303"/>
            <a:ext cx="135000" cy="135000"/>
          </a:xfrm>
          <a:prstGeom prst="pentagon">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8" name="楕円 57">
            <a:extLst>
              <a:ext uri="{FF2B5EF4-FFF2-40B4-BE49-F238E27FC236}">
                <a16:creationId xmlns:a16="http://schemas.microsoft.com/office/drawing/2014/main" id="{CD2B17D8-6D73-245B-7225-2C0D49D78549}"/>
              </a:ext>
            </a:extLst>
          </p:cNvPr>
          <p:cNvSpPr/>
          <p:nvPr/>
        </p:nvSpPr>
        <p:spPr>
          <a:xfrm>
            <a:off x="3845353" y="5089187"/>
            <a:ext cx="108000" cy="72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9" name="楕円 58">
            <a:extLst>
              <a:ext uri="{FF2B5EF4-FFF2-40B4-BE49-F238E27FC236}">
                <a16:creationId xmlns:a16="http://schemas.microsoft.com/office/drawing/2014/main" id="{58479609-2B31-C9AB-5863-37F43286E9F9}"/>
              </a:ext>
            </a:extLst>
          </p:cNvPr>
          <p:cNvSpPr/>
          <p:nvPr/>
        </p:nvSpPr>
        <p:spPr>
          <a:xfrm>
            <a:off x="5157686" y="5063785"/>
            <a:ext cx="108000" cy="108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0" name="正方形/長方形 59">
            <a:extLst>
              <a:ext uri="{FF2B5EF4-FFF2-40B4-BE49-F238E27FC236}">
                <a16:creationId xmlns:a16="http://schemas.microsoft.com/office/drawing/2014/main" id="{27476566-5CA6-4381-DA99-0073D9B8B603}"/>
              </a:ext>
            </a:extLst>
          </p:cNvPr>
          <p:cNvSpPr/>
          <p:nvPr/>
        </p:nvSpPr>
        <p:spPr>
          <a:xfrm>
            <a:off x="4968320" y="3834873"/>
            <a:ext cx="108000" cy="1080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1" name="二等辺三角形 60">
            <a:extLst>
              <a:ext uri="{FF2B5EF4-FFF2-40B4-BE49-F238E27FC236}">
                <a16:creationId xmlns:a16="http://schemas.microsoft.com/office/drawing/2014/main" id="{A55A50EB-76B1-848F-41F5-371CEAE4EF04}"/>
              </a:ext>
            </a:extLst>
          </p:cNvPr>
          <p:cNvSpPr/>
          <p:nvPr/>
        </p:nvSpPr>
        <p:spPr>
          <a:xfrm>
            <a:off x="3776148" y="3843871"/>
            <a:ext cx="144000" cy="144000"/>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二等辺三角形 61">
            <a:extLst>
              <a:ext uri="{FF2B5EF4-FFF2-40B4-BE49-F238E27FC236}">
                <a16:creationId xmlns:a16="http://schemas.microsoft.com/office/drawing/2014/main" id="{1DF2FBB8-A18B-EA3D-D07D-E444BF68DF85}"/>
              </a:ext>
            </a:extLst>
          </p:cNvPr>
          <p:cNvSpPr/>
          <p:nvPr/>
        </p:nvSpPr>
        <p:spPr>
          <a:xfrm flipV="1">
            <a:off x="4368815" y="3852340"/>
            <a:ext cx="144000" cy="144000"/>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8675A148-6D87-98E0-6733-58C21E9AA581}"/>
              </a:ext>
            </a:extLst>
          </p:cNvPr>
          <p:cNvSpPr txBox="1"/>
          <p:nvPr/>
        </p:nvSpPr>
        <p:spPr>
          <a:xfrm>
            <a:off x="7022872" y="5218998"/>
            <a:ext cx="1771639" cy="276999"/>
          </a:xfrm>
          <a:prstGeom prst="rect">
            <a:avLst/>
          </a:prstGeom>
          <a:noFill/>
        </p:spPr>
        <p:txBody>
          <a:bodyPr wrap="none" rtlCol="0">
            <a:spAutoFit/>
          </a:bodyPr>
          <a:lstStyle/>
          <a:p>
            <a:r>
              <a:rPr lang="ja-JP" altLang="en-US" sz="1200" dirty="0">
                <a:solidFill>
                  <a:srgbClr val="FF0000"/>
                </a:solidFill>
                <a:latin typeface="ＭＳ Ｐゴシック" panose="020B0600070205080204" pitchFamily="50" charset="-128"/>
                <a:ea typeface="ＭＳ Ｐゴシック" panose="020B0600070205080204" pitchFamily="50" charset="-128"/>
              </a:rPr>
              <a:t>故障ナシ</a:t>
            </a:r>
            <a:r>
              <a:rPr lang="ja-JP" altLang="en-US" sz="1200" dirty="0">
                <a:latin typeface="ＭＳ Ｐゴシック" panose="020B0600070205080204" pitchFamily="50" charset="-128"/>
                <a:ea typeface="ＭＳ Ｐゴシック" panose="020B0600070205080204" pitchFamily="50" charset="-128"/>
              </a:rPr>
              <a:t>の全タスク修了</a:t>
            </a:r>
          </a:p>
        </p:txBody>
      </p:sp>
      <p:cxnSp>
        <p:nvCxnSpPr>
          <p:cNvPr id="6" name="直線コネクタ 5">
            <a:extLst>
              <a:ext uri="{FF2B5EF4-FFF2-40B4-BE49-F238E27FC236}">
                <a16:creationId xmlns:a16="http://schemas.microsoft.com/office/drawing/2014/main" id="{2288FE7D-6E12-6187-0844-D9956FB1A6FD}"/>
              </a:ext>
            </a:extLst>
          </p:cNvPr>
          <p:cNvCxnSpPr>
            <a:cxnSpLocks/>
          </p:cNvCxnSpPr>
          <p:nvPr/>
        </p:nvCxnSpPr>
        <p:spPr>
          <a:xfrm>
            <a:off x="6918787" y="5171785"/>
            <a:ext cx="0" cy="410363"/>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8" name="テキスト ボックス 7">
            <a:extLst>
              <a:ext uri="{FF2B5EF4-FFF2-40B4-BE49-F238E27FC236}">
                <a16:creationId xmlns:a16="http://schemas.microsoft.com/office/drawing/2014/main" id="{5541BE04-9F5C-FB6F-18B3-58B2BDB678B6}"/>
              </a:ext>
            </a:extLst>
          </p:cNvPr>
          <p:cNvSpPr txBox="1"/>
          <p:nvPr/>
        </p:nvSpPr>
        <p:spPr>
          <a:xfrm>
            <a:off x="6997224" y="5839196"/>
            <a:ext cx="1797287" cy="276999"/>
          </a:xfrm>
          <a:prstGeom prst="rect">
            <a:avLst/>
          </a:prstGeom>
          <a:noFill/>
        </p:spPr>
        <p:txBody>
          <a:bodyPr wrap="none" rtlCol="0">
            <a:spAutoFit/>
          </a:bodyPr>
          <a:lstStyle/>
          <a:p>
            <a:r>
              <a:rPr lang="ja-JP" altLang="en-US" sz="1200" dirty="0">
                <a:solidFill>
                  <a:srgbClr val="FF0000"/>
                </a:solidFill>
                <a:latin typeface="ＭＳ Ｐゴシック" panose="020B0600070205080204" pitchFamily="50" charset="-128"/>
                <a:ea typeface="ＭＳ Ｐゴシック" panose="020B0600070205080204" pitchFamily="50" charset="-128"/>
              </a:rPr>
              <a:t>最適化前</a:t>
            </a:r>
            <a:r>
              <a:rPr lang="ja-JP" altLang="en-US" sz="1200" dirty="0">
                <a:latin typeface="ＭＳ Ｐゴシック" panose="020B0600070205080204" pitchFamily="50" charset="-128"/>
                <a:ea typeface="ＭＳ Ｐゴシック" panose="020B0600070205080204" pitchFamily="50" charset="-128"/>
              </a:rPr>
              <a:t>の全タスク終了</a:t>
            </a:r>
          </a:p>
        </p:txBody>
      </p:sp>
      <p:cxnSp>
        <p:nvCxnSpPr>
          <p:cNvPr id="9" name="直線コネクタ 8">
            <a:extLst>
              <a:ext uri="{FF2B5EF4-FFF2-40B4-BE49-F238E27FC236}">
                <a16:creationId xmlns:a16="http://schemas.microsoft.com/office/drawing/2014/main" id="{9EC5792D-7519-CB7B-6669-FC21573C2207}"/>
              </a:ext>
            </a:extLst>
          </p:cNvPr>
          <p:cNvCxnSpPr>
            <a:cxnSpLocks/>
          </p:cNvCxnSpPr>
          <p:nvPr/>
        </p:nvCxnSpPr>
        <p:spPr>
          <a:xfrm>
            <a:off x="5070684" y="5526819"/>
            <a:ext cx="0" cy="648000"/>
          </a:xfrm>
          <a:prstGeom prst="line">
            <a:avLst/>
          </a:prstGeom>
          <a:ln w="5715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1" name="直線コネクタ 10">
            <a:extLst>
              <a:ext uri="{FF2B5EF4-FFF2-40B4-BE49-F238E27FC236}">
                <a16:creationId xmlns:a16="http://schemas.microsoft.com/office/drawing/2014/main" id="{2A0705A4-B195-D00A-0968-6831786E866D}"/>
              </a:ext>
            </a:extLst>
          </p:cNvPr>
          <p:cNvCxnSpPr>
            <a:cxnSpLocks/>
          </p:cNvCxnSpPr>
          <p:nvPr/>
        </p:nvCxnSpPr>
        <p:spPr>
          <a:xfrm>
            <a:off x="5656733" y="5527382"/>
            <a:ext cx="0" cy="648000"/>
          </a:xfrm>
          <a:prstGeom prst="line">
            <a:avLst/>
          </a:prstGeom>
          <a:ln w="5715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4" name="直線コネクタ 13">
            <a:extLst>
              <a:ext uri="{FF2B5EF4-FFF2-40B4-BE49-F238E27FC236}">
                <a16:creationId xmlns:a16="http://schemas.microsoft.com/office/drawing/2014/main" id="{645CC54B-8723-C527-0478-BA8886AFA34B}"/>
              </a:ext>
            </a:extLst>
          </p:cNvPr>
          <p:cNvCxnSpPr>
            <a:cxnSpLocks/>
          </p:cNvCxnSpPr>
          <p:nvPr/>
        </p:nvCxnSpPr>
        <p:spPr>
          <a:xfrm>
            <a:off x="6918787" y="5764456"/>
            <a:ext cx="0" cy="410363"/>
          </a:xfrm>
          <a:prstGeom prst="line">
            <a:avLst/>
          </a:prstGeom>
          <a:ln w="57150">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7" name="直線コネクタ 36">
            <a:extLst>
              <a:ext uri="{FF2B5EF4-FFF2-40B4-BE49-F238E27FC236}">
                <a16:creationId xmlns:a16="http://schemas.microsoft.com/office/drawing/2014/main" id="{41B13D49-4E6F-2B2A-4F7D-0AAD4FCDCB89}"/>
              </a:ext>
            </a:extLst>
          </p:cNvPr>
          <p:cNvCxnSpPr>
            <a:cxnSpLocks/>
          </p:cNvCxnSpPr>
          <p:nvPr/>
        </p:nvCxnSpPr>
        <p:spPr>
          <a:xfrm>
            <a:off x="5070684" y="5527382"/>
            <a:ext cx="0" cy="64800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8" name="直線コネクタ 37">
            <a:extLst>
              <a:ext uri="{FF2B5EF4-FFF2-40B4-BE49-F238E27FC236}">
                <a16:creationId xmlns:a16="http://schemas.microsoft.com/office/drawing/2014/main" id="{39443A25-1F2E-4057-5D28-1B718763627E}"/>
              </a:ext>
            </a:extLst>
          </p:cNvPr>
          <p:cNvCxnSpPr>
            <a:cxnSpLocks/>
          </p:cNvCxnSpPr>
          <p:nvPr/>
        </p:nvCxnSpPr>
        <p:spPr>
          <a:xfrm>
            <a:off x="5656733" y="5527382"/>
            <a:ext cx="0" cy="648000"/>
          </a:xfrm>
          <a:prstGeom prst="line">
            <a:avLst/>
          </a:prstGeom>
          <a:ln w="28575">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9018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3BAE4-50B0-FD2C-336D-2265963B5FF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395C6D6-3F6D-D30D-2C1E-A9F119D5BA95}"/>
              </a:ext>
            </a:extLst>
          </p:cNvPr>
          <p:cNvSpPr>
            <a:spLocks noGrp="1"/>
          </p:cNvSpPr>
          <p:nvPr>
            <p:ph type="title"/>
          </p:nvPr>
        </p:nvSpPr>
        <p:spPr/>
        <p:txBody>
          <a:bodyPr>
            <a:normAutofit/>
          </a:bodyPr>
          <a:lstStyle/>
          <a:p>
            <a:r>
              <a:rPr lang="ja-JP" altLang="en-US" dirty="0">
                <a:latin typeface="ＭＳ Ｐゴシック" panose="020B0600070205080204" pitchFamily="50" charset="-128"/>
                <a:ea typeface="ＭＳ Ｐゴシック" panose="020B0600070205080204" pitchFamily="50" charset="-128"/>
              </a:rPr>
              <a:t>問題設定</a:t>
            </a:r>
            <a:endParaRPr lang="ja-JP" altLang="en-US" sz="2700" dirty="0">
              <a:solidFill>
                <a:srgbClr val="FFFF00"/>
              </a:solidFill>
              <a:latin typeface="ＭＳ Ｐゴシック" panose="020B0600070205080204" pitchFamily="50" charset="-128"/>
              <a:ea typeface="ＭＳ Ｐゴシック" panose="020B0600070205080204" pitchFamily="50" charset="-128"/>
            </a:endParaRPr>
          </a:p>
        </p:txBody>
      </p:sp>
      <p:sp>
        <p:nvSpPr>
          <p:cNvPr id="3" name="コンテンツ プレースホルダー 2">
            <a:extLst>
              <a:ext uri="{FF2B5EF4-FFF2-40B4-BE49-F238E27FC236}">
                <a16:creationId xmlns:a16="http://schemas.microsoft.com/office/drawing/2014/main" id="{5B87B904-9D77-A392-586E-A0214058F28D}"/>
              </a:ext>
            </a:extLst>
          </p:cNvPr>
          <p:cNvSpPr>
            <a:spLocks noGrp="1"/>
          </p:cNvSpPr>
          <p:nvPr>
            <p:ph idx="1"/>
          </p:nvPr>
        </p:nvSpPr>
        <p:spPr>
          <a:xfrm>
            <a:off x="310153" y="1909761"/>
            <a:ext cx="8667346" cy="4686247"/>
          </a:xfrm>
        </p:spPr>
        <p:txBody>
          <a:bodyPr>
            <a:normAutofit/>
          </a:bodyPr>
          <a:lstStyle/>
          <a:p>
            <a:r>
              <a:rPr lang="ja-JP" altLang="en-US" dirty="0">
                <a:solidFill>
                  <a:srgbClr val="212121"/>
                </a:solidFill>
                <a:highlight>
                  <a:srgbClr val="FFFFFF"/>
                </a:highlight>
                <a:latin typeface="ＭＳ Ｐゴシック" panose="020B0600070205080204" pitchFamily="50" charset="-128"/>
                <a:ea typeface="ＭＳ Ｐゴシック" panose="020B0600070205080204" pitchFamily="50" charset="-128"/>
              </a:rPr>
              <a:t>モジュール</a:t>
            </a:r>
            <a:r>
              <a:rPr lang="ja-JP" altLang="en-US" sz="1800" dirty="0">
                <a:solidFill>
                  <a:srgbClr val="212121"/>
                </a:solidFill>
                <a:highlight>
                  <a:srgbClr val="FFFFFF"/>
                </a:highlight>
                <a:latin typeface="ＭＳ Ｐゴシック" panose="020B0600070205080204" pitchFamily="50" charset="-128"/>
                <a:ea typeface="ＭＳ Ｐゴシック" panose="020B0600070205080204" pitchFamily="50" charset="-128"/>
              </a:rPr>
              <a:t>（</a:t>
            </a:r>
            <a:r>
              <a:rPr lang="ja-JP" altLang="en-US" sz="1800" b="0" i="0" dirty="0">
                <a:solidFill>
                  <a:srgbClr val="212121"/>
                </a:solidFill>
                <a:effectLst/>
                <a:highlight>
                  <a:srgbClr val="FFFFFF"/>
                </a:highlight>
                <a:latin typeface="ＭＳ Ｐゴシック" panose="020B0600070205080204" pitchFamily="50" charset="-128"/>
                <a:ea typeface="ＭＳ Ｐゴシック" panose="020B0600070205080204" pitchFamily="50" charset="-128"/>
              </a:rPr>
              <a:t>個数制限</a:t>
            </a:r>
            <a:r>
              <a:rPr lang="en-US" altLang="ja-JP" sz="1800" b="0" i="0" dirty="0">
                <a:solidFill>
                  <a:srgbClr val="212121"/>
                </a:solidFill>
                <a:effectLst/>
                <a:highlight>
                  <a:srgbClr val="FFFFFF"/>
                </a:highlight>
                <a:latin typeface="ＭＳ Ｐゴシック" panose="020B0600070205080204" pitchFamily="50" charset="-128"/>
                <a:ea typeface="ＭＳ Ｐゴシック" panose="020B0600070205080204" pitchFamily="50" charset="-128"/>
              </a:rPr>
              <a:t>, </a:t>
            </a:r>
            <a:r>
              <a:rPr lang="ja-JP" altLang="en-US" sz="1800" b="0" i="0" dirty="0">
                <a:effectLst/>
                <a:highlight>
                  <a:srgbClr val="FFFFFF"/>
                </a:highlight>
                <a:latin typeface="ＭＳ Ｐゴシック" panose="020B0600070205080204" pitchFamily="50" charset="-128"/>
                <a:ea typeface="ＭＳ Ｐゴシック" panose="020B0600070205080204" pitchFamily="50" charset="-128"/>
              </a:rPr>
              <a:t>バッテリー容量</a:t>
            </a:r>
            <a:r>
              <a:rPr lang="en-US" altLang="ja-JP" sz="1800" b="0" i="0" dirty="0">
                <a:effectLst/>
                <a:highlight>
                  <a:srgbClr val="FFFFFF"/>
                </a:highlight>
                <a:latin typeface="ＭＳ Ｐゴシック" panose="020B0600070205080204" pitchFamily="50" charset="-128"/>
                <a:ea typeface="ＭＳ Ｐゴシック" panose="020B0600070205080204" pitchFamily="50" charset="-128"/>
              </a:rPr>
              <a:t>, </a:t>
            </a:r>
            <a:r>
              <a:rPr lang="ja-JP" altLang="en-US" sz="1800" b="0" i="0" dirty="0">
                <a:effectLst/>
                <a:highlight>
                  <a:srgbClr val="FFFFFF"/>
                </a:highlight>
                <a:latin typeface="ＭＳ Ｐゴシック" panose="020B0600070205080204" pitchFamily="50" charset="-128"/>
                <a:ea typeface="ＭＳ Ｐゴシック" panose="020B0600070205080204" pitchFamily="50" charset="-128"/>
              </a:rPr>
              <a:t>故障シナリオ</a:t>
            </a:r>
            <a:r>
              <a:rPr lang="ja-JP" altLang="en-US" sz="1800" dirty="0">
                <a:highlight>
                  <a:srgbClr val="FFFFFF"/>
                </a:highlight>
                <a:latin typeface="ＭＳ Ｐゴシック" panose="020B0600070205080204" pitchFamily="50" charset="-128"/>
                <a:ea typeface="ＭＳ Ｐゴシック" panose="020B0600070205080204" pitchFamily="50" charset="-128"/>
              </a:rPr>
              <a:t>）</a:t>
            </a:r>
            <a:endPar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endParaRPr>
          </a:p>
          <a:p>
            <a:pPr lvl="1">
              <a:buFont typeface="Wingdings" panose="05000000000000000000" pitchFamily="2" charset="2"/>
              <a:buChar char="Ø"/>
            </a:pPr>
            <a:r>
              <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rPr>
              <a:t>Body </a:t>
            </a:r>
          </a:p>
          <a:p>
            <a:pPr lvl="1">
              <a:buFont typeface="Wingdings" panose="05000000000000000000" pitchFamily="2" charset="2"/>
              <a:buChar char="Ø"/>
            </a:pPr>
            <a:r>
              <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rPr>
              <a:t>Limb </a:t>
            </a:r>
          </a:p>
          <a:p>
            <a:pPr>
              <a:spcBef>
                <a:spcPts val="2400"/>
              </a:spcBef>
            </a:pPr>
            <a:r>
              <a:rPr lang="ja-JP" altLang="en-US" dirty="0">
                <a:solidFill>
                  <a:srgbClr val="212121"/>
                </a:solidFill>
                <a:highlight>
                  <a:srgbClr val="FFFFFF"/>
                </a:highlight>
                <a:latin typeface="ＭＳ Ｐゴシック" panose="020B0600070205080204" pitchFamily="50" charset="-128"/>
                <a:ea typeface="ＭＳ Ｐゴシック" panose="020B0600070205080204" pitchFamily="50" charset="-128"/>
              </a:rPr>
              <a:t>ロボット</a:t>
            </a:r>
            <a:r>
              <a:rPr lang="ja-JP" altLang="en-US" sz="1800" dirty="0">
                <a:solidFill>
                  <a:srgbClr val="212121"/>
                </a:solidFill>
                <a:highlight>
                  <a:srgbClr val="FFFFFF"/>
                </a:highlight>
                <a:latin typeface="ＭＳ Ｐゴシック" panose="020B0600070205080204" pitchFamily="50" charset="-128"/>
                <a:ea typeface="ＭＳ Ｐゴシック" panose="020B0600070205080204" pitchFamily="50" charset="-128"/>
              </a:rPr>
              <a:t>（構成モジュール</a:t>
            </a:r>
            <a:r>
              <a:rPr lang="en-US" altLang="ja-JP" sz="1800" b="0" i="0" dirty="0">
                <a:solidFill>
                  <a:srgbClr val="212121"/>
                </a:solidFill>
                <a:effectLst/>
                <a:highlight>
                  <a:srgbClr val="FFFFFF"/>
                </a:highlight>
                <a:latin typeface="ＭＳ Ｐゴシック" panose="020B0600070205080204" pitchFamily="50" charset="-128"/>
                <a:ea typeface="ＭＳ Ｐゴシック" panose="020B0600070205080204" pitchFamily="50" charset="-128"/>
              </a:rPr>
              <a:t>, </a:t>
            </a:r>
            <a:r>
              <a:rPr lang="ja-JP" altLang="en-US" sz="1800" b="0" i="0" dirty="0">
                <a:solidFill>
                  <a:srgbClr val="212121"/>
                </a:solidFill>
                <a:effectLst/>
                <a:highlight>
                  <a:srgbClr val="FFFFFF"/>
                </a:highlight>
                <a:latin typeface="ＭＳ Ｐゴシック" panose="020B0600070205080204" pitchFamily="50" charset="-128"/>
                <a:ea typeface="ＭＳ Ｐゴシック" panose="020B0600070205080204" pitchFamily="50" charset="-128"/>
              </a:rPr>
              <a:t>加工</a:t>
            </a:r>
            <a:r>
              <a:rPr lang="en-US" altLang="ja-JP" sz="1800" b="0" i="0" dirty="0">
                <a:solidFill>
                  <a:srgbClr val="212121"/>
                </a:solidFill>
                <a:effectLst/>
                <a:highlight>
                  <a:srgbClr val="FFFFFF"/>
                </a:highlight>
                <a:latin typeface="ＭＳ Ｐゴシック" panose="020B0600070205080204" pitchFamily="50" charset="-128"/>
                <a:ea typeface="ＭＳ Ｐゴシック" panose="020B0600070205080204" pitchFamily="50" charset="-128"/>
              </a:rPr>
              <a:t>, </a:t>
            </a:r>
            <a:r>
              <a:rPr lang="ja-JP" altLang="en-US" sz="1800" b="0" i="0" dirty="0">
                <a:effectLst/>
                <a:highlight>
                  <a:srgbClr val="FFFFFF"/>
                </a:highlight>
                <a:latin typeface="ＭＳ Ｐゴシック" panose="020B0600070205080204" pitchFamily="50" charset="-128"/>
                <a:ea typeface="ＭＳ Ｐゴシック" panose="020B0600070205080204" pitchFamily="50" charset="-128"/>
              </a:rPr>
              <a:t>運搬</a:t>
            </a:r>
            <a:r>
              <a:rPr lang="en-US" altLang="ja-JP" sz="1800" b="0" i="0" dirty="0">
                <a:effectLst/>
                <a:highlight>
                  <a:srgbClr val="FFFFFF"/>
                </a:highlight>
                <a:latin typeface="ＭＳ Ｐゴシック" panose="020B0600070205080204" pitchFamily="50" charset="-128"/>
                <a:ea typeface="ＭＳ Ｐゴシック" panose="020B0600070205080204" pitchFamily="50" charset="-128"/>
              </a:rPr>
              <a:t>, </a:t>
            </a:r>
            <a:r>
              <a:rPr lang="ja-JP" altLang="en-US" sz="1800" b="0" i="0" dirty="0">
                <a:effectLst/>
                <a:highlight>
                  <a:srgbClr val="FFFFFF"/>
                </a:highlight>
                <a:latin typeface="ＭＳ Ｐゴシック" panose="020B0600070205080204" pitchFamily="50" charset="-128"/>
                <a:ea typeface="ＭＳ Ｐゴシック" panose="020B0600070205080204" pitchFamily="50" charset="-128"/>
              </a:rPr>
              <a:t>移動能力</a:t>
            </a:r>
            <a:r>
              <a:rPr lang="ja-JP" altLang="en-US" sz="1800" dirty="0">
                <a:highlight>
                  <a:srgbClr val="FFFFFF"/>
                </a:highlight>
                <a:latin typeface="ＭＳ Ｐゴシック" panose="020B0600070205080204" pitchFamily="50" charset="-128"/>
                <a:ea typeface="ＭＳ Ｐゴシック" panose="020B0600070205080204" pitchFamily="50" charset="-128"/>
              </a:rPr>
              <a:t>）</a:t>
            </a:r>
            <a:endPar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endParaRPr>
          </a:p>
          <a:p>
            <a:pPr lvl="1">
              <a:buFont typeface="Wingdings" panose="05000000000000000000" pitchFamily="2" charset="2"/>
              <a:buChar char="Ø"/>
            </a:pPr>
            <a:r>
              <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rPr>
              <a:t>TWSH </a:t>
            </a:r>
          </a:p>
          <a:p>
            <a:pPr lvl="1">
              <a:buFont typeface="Wingdings" panose="05000000000000000000" pitchFamily="2" charset="2"/>
              <a:buChar char="Ø"/>
            </a:pPr>
            <a:r>
              <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rPr>
              <a:t>QWSH </a:t>
            </a:r>
          </a:p>
          <a:p>
            <a:pPr>
              <a:spcBef>
                <a:spcPts val="2400"/>
              </a:spcBef>
            </a:pPr>
            <a:r>
              <a:rPr lang="ja-JP" altLang="en-US" dirty="0">
                <a:solidFill>
                  <a:srgbClr val="212121"/>
                </a:solidFill>
                <a:highlight>
                  <a:srgbClr val="FFFFFF"/>
                </a:highlight>
                <a:latin typeface="ＭＳ Ｐゴシック" panose="020B0600070205080204" pitchFamily="50" charset="-128"/>
                <a:ea typeface="ＭＳ Ｐゴシック" panose="020B0600070205080204" pitchFamily="50" charset="-128"/>
              </a:rPr>
              <a:t>タスク</a:t>
            </a:r>
            <a:r>
              <a:rPr lang="ja-JP" altLang="en-US" sz="1800" dirty="0">
                <a:solidFill>
                  <a:srgbClr val="212121"/>
                </a:solidFill>
                <a:highlight>
                  <a:srgbClr val="FFFFFF"/>
                </a:highlight>
                <a:latin typeface="ＭＳ Ｐゴシック" panose="020B0600070205080204" pitchFamily="50" charset="-128"/>
                <a:ea typeface="ＭＳ Ｐゴシック" panose="020B0600070205080204" pitchFamily="50" charset="-128"/>
              </a:rPr>
              <a:t>（必要合計能力</a:t>
            </a:r>
            <a:r>
              <a:rPr lang="en-US" altLang="ja-JP" sz="1800" b="0" i="0" dirty="0">
                <a:solidFill>
                  <a:srgbClr val="212121"/>
                </a:solidFill>
                <a:effectLst/>
                <a:highlight>
                  <a:srgbClr val="FFFFFF"/>
                </a:highlight>
                <a:latin typeface="ＭＳ Ｐゴシック" panose="020B0600070205080204" pitchFamily="50" charset="-128"/>
                <a:ea typeface="ＭＳ Ｐゴシック" panose="020B0600070205080204" pitchFamily="50" charset="-128"/>
              </a:rPr>
              <a:t>, </a:t>
            </a:r>
            <a:r>
              <a:rPr lang="ja-JP" altLang="en-US" sz="1800" b="0" i="0" dirty="0">
                <a:solidFill>
                  <a:srgbClr val="212121"/>
                </a:solidFill>
                <a:effectLst/>
                <a:highlight>
                  <a:srgbClr val="FFFFFF"/>
                </a:highlight>
                <a:latin typeface="ＭＳ Ｐゴシック" panose="020B0600070205080204" pitchFamily="50" charset="-128"/>
                <a:ea typeface="ＭＳ Ｐゴシック" panose="020B0600070205080204" pitchFamily="50" charset="-128"/>
              </a:rPr>
              <a:t>前提タスク</a:t>
            </a:r>
            <a:r>
              <a:rPr lang="en-US" altLang="ja-JP" sz="1800" b="0" i="0" dirty="0">
                <a:solidFill>
                  <a:srgbClr val="212121"/>
                </a:solidFill>
                <a:effectLst/>
                <a:highlight>
                  <a:srgbClr val="FFFFFF"/>
                </a:highlight>
                <a:latin typeface="ＭＳ Ｐゴシック" panose="020B0600070205080204" pitchFamily="50" charset="-128"/>
                <a:ea typeface="ＭＳ Ｐゴシック" panose="020B0600070205080204" pitchFamily="50" charset="-128"/>
              </a:rPr>
              <a:t>, </a:t>
            </a:r>
            <a:r>
              <a:rPr lang="ja-JP" altLang="en-US" sz="1800" b="0" i="0" dirty="0">
                <a:solidFill>
                  <a:srgbClr val="212121"/>
                </a:solidFill>
                <a:effectLst/>
                <a:highlight>
                  <a:srgbClr val="FFFFFF"/>
                </a:highlight>
                <a:latin typeface="ＭＳ Ｐゴシック" panose="020B0600070205080204" pitchFamily="50" charset="-128"/>
                <a:ea typeface="ＭＳ Ｐゴシック" panose="020B0600070205080204" pitchFamily="50" charset="-128"/>
              </a:rPr>
              <a:t>総工数</a:t>
            </a:r>
            <a:r>
              <a:rPr lang="en-US" altLang="ja-JP" sz="1800" b="0" i="0" dirty="0">
                <a:solidFill>
                  <a:srgbClr val="212121"/>
                </a:solidFill>
                <a:effectLst/>
                <a:highlight>
                  <a:srgbClr val="FFFFFF"/>
                </a:highlight>
                <a:latin typeface="ＭＳ Ｐゴシック" panose="020B0600070205080204" pitchFamily="50" charset="-128"/>
                <a:ea typeface="ＭＳ Ｐゴシック" panose="020B0600070205080204" pitchFamily="50" charset="-128"/>
              </a:rPr>
              <a:t>, </a:t>
            </a:r>
            <a:r>
              <a:rPr lang="ja-JP" altLang="en-US" sz="1800" b="0" i="0" dirty="0">
                <a:solidFill>
                  <a:srgbClr val="212121"/>
                </a:solidFill>
                <a:effectLst/>
                <a:highlight>
                  <a:srgbClr val="FFFFFF"/>
                </a:highlight>
                <a:latin typeface="ＭＳ Ｐゴシック" panose="020B0600070205080204" pitchFamily="50" charset="-128"/>
                <a:ea typeface="ＭＳ Ｐゴシック" panose="020B0600070205080204" pitchFamily="50" charset="-128"/>
              </a:rPr>
              <a:t>現場座標</a:t>
            </a:r>
            <a:r>
              <a:rPr lang="ja-JP" altLang="en-US" sz="1800" dirty="0">
                <a:highlight>
                  <a:srgbClr val="FFFFFF"/>
                </a:highlight>
                <a:latin typeface="ＭＳ Ｐゴシック" panose="020B0600070205080204" pitchFamily="50" charset="-128"/>
                <a:ea typeface="ＭＳ Ｐゴシック" panose="020B0600070205080204" pitchFamily="50" charset="-128"/>
              </a:rPr>
              <a:t>）</a:t>
            </a:r>
            <a:endParaRPr lang="en-US" altLang="ja-JP" sz="1800" dirty="0">
              <a:solidFill>
                <a:srgbClr val="212121"/>
              </a:solidFill>
              <a:highlight>
                <a:srgbClr val="FFFFFF"/>
              </a:highlight>
              <a:latin typeface="ＭＳ Ｐゴシック" panose="020B0600070205080204" pitchFamily="50" charset="-128"/>
              <a:ea typeface="ＭＳ Ｐゴシック" panose="020B0600070205080204" pitchFamily="50" charset="-128"/>
            </a:endParaRPr>
          </a:p>
          <a:p>
            <a:pPr lvl="1">
              <a:spcBef>
                <a:spcPts val="600"/>
              </a:spcBef>
              <a:buFont typeface="Wingdings" panose="05000000000000000000" pitchFamily="2" charset="2"/>
              <a:buChar char="Ø"/>
            </a:pPr>
            <a:r>
              <a:rPr lang="ja-JP" altLang="en-US" dirty="0">
                <a:solidFill>
                  <a:srgbClr val="212121"/>
                </a:solidFill>
                <a:highlight>
                  <a:srgbClr val="FFFFFF"/>
                </a:highlight>
                <a:latin typeface="ＭＳ Ｐゴシック" panose="020B0600070205080204" pitchFamily="50" charset="-128"/>
                <a:ea typeface="ＭＳ Ｐゴシック" panose="020B0600070205080204" pitchFamily="50" charset="-128"/>
              </a:rPr>
              <a:t>運搬</a:t>
            </a:r>
            <a:endPar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endParaRPr>
          </a:p>
          <a:p>
            <a:pPr lvl="1">
              <a:spcBef>
                <a:spcPts val="600"/>
              </a:spcBef>
              <a:buFont typeface="Wingdings" panose="05000000000000000000" pitchFamily="2" charset="2"/>
              <a:buChar char="Ø"/>
            </a:pPr>
            <a:r>
              <a:rPr lang="ja-JP" altLang="en-US" dirty="0">
                <a:solidFill>
                  <a:srgbClr val="212121"/>
                </a:solidFill>
                <a:highlight>
                  <a:srgbClr val="FFFFFF"/>
                </a:highlight>
                <a:latin typeface="ＭＳ Ｐゴシック" panose="020B0600070205080204" pitchFamily="50" charset="-128"/>
                <a:ea typeface="ＭＳ Ｐゴシック" panose="020B0600070205080204" pitchFamily="50" charset="-128"/>
              </a:rPr>
              <a:t>加工</a:t>
            </a:r>
            <a:endPar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endParaRPr>
          </a:p>
        </p:txBody>
      </p:sp>
      <p:pic>
        <p:nvPicPr>
          <p:cNvPr id="6" name="図 5">
            <a:extLst>
              <a:ext uri="{FF2B5EF4-FFF2-40B4-BE49-F238E27FC236}">
                <a16:creationId xmlns:a16="http://schemas.microsoft.com/office/drawing/2014/main" id="{D3FF1C44-3F4E-9952-05DC-839D2F317E34}"/>
              </a:ext>
            </a:extLst>
          </p:cNvPr>
          <p:cNvPicPr>
            <a:picLocks noChangeAspect="1"/>
          </p:cNvPicPr>
          <p:nvPr/>
        </p:nvPicPr>
        <p:blipFill rotWithShape="1">
          <a:blip r:embed="rId2">
            <a:extLst>
              <a:ext uri="{28A0092B-C50C-407E-A947-70E740481C1C}">
                <a14:useLocalDpi xmlns:a14="http://schemas.microsoft.com/office/drawing/2010/main" val="0"/>
              </a:ext>
            </a:extLst>
          </a:blip>
          <a:srcRect l="52099" t="57268" r="2626"/>
          <a:stretch/>
        </p:blipFill>
        <p:spPr>
          <a:xfrm>
            <a:off x="5778312" y="384571"/>
            <a:ext cx="2007869" cy="1357313"/>
          </a:xfrm>
          <a:prstGeom prst="rect">
            <a:avLst/>
          </a:prstGeom>
        </p:spPr>
      </p:pic>
      <p:sp>
        <p:nvSpPr>
          <p:cNvPr id="8" name="四角形: 角を丸くする 7">
            <a:extLst>
              <a:ext uri="{FF2B5EF4-FFF2-40B4-BE49-F238E27FC236}">
                <a16:creationId xmlns:a16="http://schemas.microsoft.com/office/drawing/2014/main" id="{AA816F19-3DE4-5F4F-6037-8E59F9EC87CA}"/>
              </a:ext>
            </a:extLst>
          </p:cNvPr>
          <p:cNvSpPr/>
          <p:nvPr/>
        </p:nvSpPr>
        <p:spPr>
          <a:xfrm>
            <a:off x="6608690" y="817960"/>
            <a:ext cx="357188" cy="33575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9" name="四角形: 角を丸くする 8">
            <a:extLst>
              <a:ext uri="{FF2B5EF4-FFF2-40B4-BE49-F238E27FC236}">
                <a16:creationId xmlns:a16="http://schemas.microsoft.com/office/drawing/2014/main" id="{18D916E9-81BC-8A34-AAEA-30B6234C6BF4}"/>
              </a:ext>
            </a:extLst>
          </p:cNvPr>
          <p:cNvSpPr/>
          <p:nvPr/>
        </p:nvSpPr>
        <p:spPr>
          <a:xfrm>
            <a:off x="6330084" y="503635"/>
            <a:ext cx="542925" cy="31432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1" name="四角形: 角を丸くする 10">
            <a:extLst>
              <a:ext uri="{FF2B5EF4-FFF2-40B4-BE49-F238E27FC236}">
                <a16:creationId xmlns:a16="http://schemas.microsoft.com/office/drawing/2014/main" id="{F067C18B-4AFA-023C-B308-754060A90424}"/>
              </a:ext>
            </a:extLst>
          </p:cNvPr>
          <p:cNvSpPr/>
          <p:nvPr/>
        </p:nvSpPr>
        <p:spPr>
          <a:xfrm>
            <a:off x="6030047" y="613174"/>
            <a:ext cx="357188" cy="33575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2" name="四角形: 角を丸くする 11">
            <a:extLst>
              <a:ext uri="{FF2B5EF4-FFF2-40B4-BE49-F238E27FC236}">
                <a16:creationId xmlns:a16="http://schemas.microsoft.com/office/drawing/2014/main" id="{65909BB1-AF37-67AD-7DB0-8A042A261E3D}"/>
              </a:ext>
            </a:extLst>
          </p:cNvPr>
          <p:cNvSpPr/>
          <p:nvPr/>
        </p:nvSpPr>
        <p:spPr>
          <a:xfrm>
            <a:off x="6330084" y="1379939"/>
            <a:ext cx="442913" cy="41909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3" name="テキスト ボックス 12">
            <a:extLst>
              <a:ext uri="{FF2B5EF4-FFF2-40B4-BE49-F238E27FC236}">
                <a16:creationId xmlns:a16="http://schemas.microsoft.com/office/drawing/2014/main" id="{AE74FEF1-C1EC-D3F3-1281-49456F1DBD75}"/>
              </a:ext>
            </a:extLst>
          </p:cNvPr>
          <p:cNvSpPr txBox="1"/>
          <p:nvPr/>
        </p:nvSpPr>
        <p:spPr>
          <a:xfrm>
            <a:off x="2511784" y="2345403"/>
            <a:ext cx="2007870" cy="830997"/>
          </a:xfrm>
          <a:prstGeom prst="rect">
            <a:avLst/>
          </a:prstGeom>
          <a:noFill/>
        </p:spPr>
        <p:txBody>
          <a:bodyPr wrap="square">
            <a:spAutoFit/>
          </a:bodyPr>
          <a:lstStyle/>
          <a:p>
            <a:pPr lvl="1">
              <a:buFont typeface="Wingdings" panose="05000000000000000000" pitchFamily="2" charset="2"/>
              <a:buChar char="Ø"/>
            </a:pPr>
            <a:r>
              <a:rPr lang="en-US" altLang="ja-JP" sz="2400" dirty="0" err="1">
                <a:solidFill>
                  <a:srgbClr val="212121"/>
                </a:solidFill>
                <a:highlight>
                  <a:srgbClr val="FFFFFF"/>
                </a:highlight>
                <a:latin typeface="Roboto" panose="02000000000000000000" pitchFamily="2" charset="0"/>
              </a:rPr>
              <a:t>EndE</a:t>
            </a:r>
            <a:endParaRPr lang="en-US" altLang="ja-JP" sz="2400" dirty="0">
              <a:solidFill>
                <a:srgbClr val="212121"/>
              </a:solidFill>
              <a:highlight>
                <a:srgbClr val="FFFFFF"/>
              </a:highlight>
              <a:latin typeface="Roboto" panose="02000000000000000000" pitchFamily="2" charset="0"/>
            </a:endParaRPr>
          </a:p>
          <a:p>
            <a:pPr lvl="1">
              <a:buFont typeface="Wingdings" panose="05000000000000000000" pitchFamily="2" charset="2"/>
              <a:buChar char="Ø"/>
            </a:pPr>
            <a:r>
              <a:rPr lang="en-US" altLang="ja-JP" sz="2400" dirty="0">
                <a:solidFill>
                  <a:srgbClr val="212121"/>
                </a:solidFill>
                <a:highlight>
                  <a:srgbClr val="FFFFFF"/>
                </a:highlight>
                <a:latin typeface="Roboto" panose="02000000000000000000" pitchFamily="2" charset="0"/>
              </a:rPr>
              <a:t>Wheel </a:t>
            </a:r>
          </a:p>
        </p:txBody>
      </p:sp>
      <p:sp>
        <p:nvSpPr>
          <p:cNvPr id="17" name="テキスト ボックス 16">
            <a:extLst>
              <a:ext uri="{FF2B5EF4-FFF2-40B4-BE49-F238E27FC236}">
                <a16:creationId xmlns:a16="http://schemas.microsoft.com/office/drawing/2014/main" id="{A8FC3B6F-3055-55D2-91A4-9024585B7E83}"/>
              </a:ext>
            </a:extLst>
          </p:cNvPr>
          <p:cNvSpPr txBox="1"/>
          <p:nvPr/>
        </p:nvSpPr>
        <p:spPr>
          <a:xfrm>
            <a:off x="2323163" y="3808698"/>
            <a:ext cx="2007870" cy="830997"/>
          </a:xfrm>
          <a:prstGeom prst="rect">
            <a:avLst/>
          </a:prstGeom>
          <a:noFill/>
        </p:spPr>
        <p:txBody>
          <a:bodyPr wrap="square">
            <a:spAutoFit/>
          </a:bodyPr>
          <a:lstStyle/>
          <a:p>
            <a:pPr lvl="1">
              <a:buFont typeface="Wingdings" panose="05000000000000000000" pitchFamily="2" charset="2"/>
              <a:buChar char="Ø"/>
            </a:pPr>
            <a:r>
              <a:rPr lang="en-US" altLang="ja-JP" sz="2400" dirty="0">
                <a:solidFill>
                  <a:srgbClr val="212121"/>
                </a:solidFill>
                <a:highlight>
                  <a:srgbClr val="FFFFFF"/>
                </a:highlight>
                <a:latin typeface="Roboto" panose="02000000000000000000" pitchFamily="2" charset="0"/>
              </a:rPr>
              <a:t>TWDH </a:t>
            </a:r>
          </a:p>
          <a:p>
            <a:pPr lvl="1">
              <a:buFont typeface="Wingdings" panose="05000000000000000000" pitchFamily="2" charset="2"/>
              <a:buChar char="Ø"/>
            </a:pPr>
            <a:r>
              <a:rPr lang="en-US" altLang="ja-JP" sz="2400" dirty="0">
                <a:solidFill>
                  <a:srgbClr val="212121"/>
                </a:solidFill>
                <a:highlight>
                  <a:srgbClr val="FFFFFF"/>
                </a:highlight>
                <a:latin typeface="Roboto" panose="02000000000000000000" pitchFamily="2" charset="0"/>
              </a:rPr>
              <a:t>QWDH </a:t>
            </a:r>
          </a:p>
        </p:txBody>
      </p:sp>
      <p:sp>
        <p:nvSpPr>
          <p:cNvPr id="18" name="テキスト ボックス 17">
            <a:extLst>
              <a:ext uri="{FF2B5EF4-FFF2-40B4-BE49-F238E27FC236}">
                <a16:creationId xmlns:a16="http://schemas.microsoft.com/office/drawing/2014/main" id="{95D0EB3F-7D40-FE19-8190-FE5BEBEF3A75}"/>
              </a:ext>
            </a:extLst>
          </p:cNvPr>
          <p:cNvSpPr txBox="1"/>
          <p:nvPr/>
        </p:nvSpPr>
        <p:spPr>
          <a:xfrm>
            <a:off x="4211896" y="3808698"/>
            <a:ext cx="2007870" cy="830997"/>
          </a:xfrm>
          <a:prstGeom prst="rect">
            <a:avLst/>
          </a:prstGeom>
          <a:noFill/>
        </p:spPr>
        <p:txBody>
          <a:bodyPr wrap="square">
            <a:spAutoFit/>
          </a:bodyPr>
          <a:lstStyle/>
          <a:p>
            <a:pPr lvl="1">
              <a:buFont typeface="Wingdings" panose="05000000000000000000" pitchFamily="2" charset="2"/>
              <a:buChar char="Ø"/>
            </a:pPr>
            <a:r>
              <a:rPr lang="en-US" altLang="ja-JP" sz="2400" dirty="0">
                <a:solidFill>
                  <a:srgbClr val="212121"/>
                </a:solidFill>
                <a:highlight>
                  <a:srgbClr val="FFFFFF"/>
                </a:highlight>
                <a:latin typeface="Roboto" panose="02000000000000000000" pitchFamily="2" charset="0"/>
              </a:rPr>
              <a:t>Dragon </a:t>
            </a:r>
          </a:p>
          <a:p>
            <a:pPr lvl="1">
              <a:buFont typeface="Wingdings" panose="05000000000000000000" pitchFamily="2" charset="2"/>
              <a:buChar char="Ø"/>
            </a:pPr>
            <a:r>
              <a:rPr lang="en-US" altLang="ja-JP" sz="2400" dirty="0">
                <a:solidFill>
                  <a:srgbClr val="212121"/>
                </a:solidFill>
                <a:highlight>
                  <a:srgbClr val="FFFFFF"/>
                </a:highlight>
                <a:latin typeface="Roboto" panose="02000000000000000000" pitchFamily="2" charset="0"/>
              </a:rPr>
              <a:t>Minimal </a:t>
            </a:r>
          </a:p>
        </p:txBody>
      </p:sp>
      <p:pic>
        <p:nvPicPr>
          <p:cNvPr id="19" name="Picture 2">
            <a:extLst>
              <a:ext uri="{FF2B5EF4-FFF2-40B4-BE49-F238E27FC236}">
                <a16:creationId xmlns:a16="http://schemas.microsoft.com/office/drawing/2014/main" id="{D66600EA-D863-50AF-795E-B2CDB9086E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52" t="20120" r="16966" b="7029"/>
          <a:stretch/>
        </p:blipFill>
        <p:spPr bwMode="auto">
          <a:xfrm>
            <a:off x="6608690" y="3723651"/>
            <a:ext cx="2185335" cy="106110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 name="図 19">
            <a:extLst>
              <a:ext uri="{FF2B5EF4-FFF2-40B4-BE49-F238E27FC236}">
                <a16:creationId xmlns:a16="http://schemas.microsoft.com/office/drawing/2014/main" id="{8EBEF704-F2D9-4478-E192-3D38B9784951}"/>
              </a:ext>
            </a:extLst>
          </p:cNvPr>
          <p:cNvPicPr>
            <a:picLocks noChangeAspect="1"/>
          </p:cNvPicPr>
          <p:nvPr/>
        </p:nvPicPr>
        <p:blipFill rotWithShape="1">
          <a:blip r:embed="rId2">
            <a:extLst>
              <a:ext uri="{28A0092B-C50C-407E-A947-70E740481C1C}">
                <a14:useLocalDpi xmlns:a14="http://schemas.microsoft.com/office/drawing/2010/main" val="0"/>
              </a:ext>
            </a:extLst>
          </a:blip>
          <a:srcRect l="5353" t="59764" r="53585"/>
          <a:stretch/>
        </p:blipFill>
        <p:spPr>
          <a:xfrm>
            <a:off x="6553396" y="2235475"/>
            <a:ext cx="1888729" cy="1325563"/>
          </a:xfrm>
          <a:prstGeom prst="ellipse">
            <a:avLst/>
          </a:prstGeom>
          <a:ln>
            <a:noFill/>
          </a:ln>
          <a:effectLst>
            <a:softEdge rad="112500"/>
          </a:effectLst>
        </p:spPr>
      </p:pic>
      <p:sp>
        <p:nvSpPr>
          <p:cNvPr id="22" name="テキスト ボックス 21">
            <a:extLst>
              <a:ext uri="{FF2B5EF4-FFF2-40B4-BE49-F238E27FC236}">
                <a16:creationId xmlns:a16="http://schemas.microsoft.com/office/drawing/2014/main" id="{1DEC4FFB-644A-3D73-DB7C-F84EEC77D756}"/>
              </a:ext>
            </a:extLst>
          </p:cNvPr>
          <p:cNvSpPr txBox="1"/>
          <p:nvPr/>
        </p:nvSpPr>
        <p:spPr>
          <a:xfrm>
            <a:off x="7609078" y="3297859"/>
            <a:ext cx="1368420"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三脚単腕型</a:t>
            </a:r>
          </a:p>
        </p:txBody>
      </p:sp>
      <p:sp>
        <p:nvSpPr>
          <p:cNvPr id="23" name="テキスト ボックス 22">
            <a:extLst>
              <a:ext uri="{FF2B5EF4-FFF2-40B4-BE49-F238E27FC236}">
                <a16:creationId xmlns:a16="http://schemas.microsoft.com/office/drawing/2014/main" id="{AFD059D2-3052-F868-9548-59CF271A9393}"/>
              </a:ext>
            </a:extLst>
          </p:cNvPr>
          <p:cNvSpPr txBox="1"/>
          <p:nvPr/>
        </p:nvSpPr>
        <p:spPr>
          <a:xfrm>
            <a:off x="7771214" y="4415425"/>
            <a:ext cx="1368420"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ドラゴン型</a:t>
            </a:r>
          </a:p>
        </p:txBody>
      </p:sp>
      <p:pic>
        <p:nvPicPr>
          <p:cNvPr id="4" name="Picture 4">
            <a:extLst>
              <a:ext uri="{FF2B5EF4-FFF2-40B4-BE49-F238E27FC236}">
                <a16:creationId xmlns:a16="http://schemas.microsoft.com/office/drawing/2014/main" id="{15D2AB8D-D276-8C57-E262-DD6D796CA2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866" b="12054"/>
          <a:stretch/>
        </p:blipFill>
        <p:spPr bwMode="auto">
          <a:xfrm>
            <a:off x="2960649" y="5263216"/>
            <a:ext cx="2317678" cy="125160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AF8B69DE-00CF-CD10-386D-84DA1BBE74E9}"/>
              </a:ext>
            </a:extLst>
          </p:cNvPr>
          <p:cNvPicPr>
            <a:picLocks noChangeAspect="1"/>
          </p:cNvPicPr>
          <p:nvPr/>
        </p:nvPicPr>
        <p:blipFill>
          <a:blip r:embed="rId5"/>
          <a:srcRect l="15423" r="24438"/>
          <a:stretch/>
        </p:blipFill>
        <p:spPr>
          <a:xfrm>
            <a:off x="6259746" y="5036033"/>
            <a:ext cx="1297041" cy="1582412"/>
          </a:xfrm>
          <a:prstGeom prst="ellipse">
            <a:avLst/>
          </a:prstGeom>
          <a:ln>
            <a:noFill/>
          </a:ln>
          <a:effectLst>
            <a:softEdge rad="112500"/>
          </a:effectLst>
        </p:spPr>
      </p:pic>
      <p:sp>
        <p:nvSpPr>
          <p:cNvPr id="7" name="テキスト ボックス 6">
            <a:extLst>
              <a:ext uri="{FF2B5EF4-FFF2-40B4-BE49-F238E27FC236}">
                <a16:creationId xmlns:a16="http://schemas.microsoft.com/office/drawing/2014/main" id="{39813B00-5C2D-7807-0AD2-0E0525A15DE1}"/>
              </a:ext>
            </a:extLst>
          </p:cNvPr>
          <p:cNvSpPr txBox="1"/>
          <p:nvPr/>
        </p:nvSpPr>
        <p:spPr>
          <a:xfrm>
            <a:off x="3646721" y="6393747"/>
            <a:ext cx="1953865"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インフレータブル</a:t>
            </a:r>
            <a:endParaRPr lang="en-US" altLang="ja-JP" dirty="0">
              <a:solidFill>
                <a:schemeClr val="accent2"/>
              </a:solidFill>
              <a:latin typeface="ＭＳ Ｐゴシック" panose="020B0600070205080204" pitchFamily="50" charset="-128"/>
              <a:ea typeface="ＭＳ Ｐゴシック" panose="020B0600070205080204" pitchFamily="50" charset="-128"/>
            </a:endParaRPr>
          </a:p>
        </p:txBody>
      </p:sp>
      <p:sp>
        <p:nvSpPr>
          <p:cNvPr id="10" name="テキスト ボックス 9">
            <a:extLst>
              <a:ext uri="{FF2B5EF4-FFF2-40B4-BE49-F238E27FC236}">
                <a16:creationId xmlns:a16="http://schemas.microsoft.com/office/drawing/2014/main" id="{08A9A3D3-3FCB-2AA6-AF34-E03FBFD560E4}"/>
              </a:ext>
            </a:extLst>
          </p:cNvPr>
          <p:cNvSpPr txBox="1"/>
          <p:nvPr/>
        </p:nvSpPr>
        <p:spPr>
          <a:xfrm>
            <a:off x="6777596" y="6408949"/>
            <a:ext cx="1540742"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太陽光発電</a:t>
            </a:r>
            <a:endParaRPr lang="en-US" altLang="ja-JP" dirty="0">
              <a:solidFill>
                <a:schemeClr val="accent2"/>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118222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15C39-A349-FF8D-8684-C896FAF35A68}"/>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3733B64C-9EB6-8294-F4C4-6B4DCB0F833D}"/>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タスクアロケーションの問題設定</a:t>
            </a:r>
          </a:p>
        </p:txBody>
      </p:sp>
      <p:pic>
        <p:nvPicPr>
          <p:cNvPr id="1026" name="Picture 2">
            <a:extLst>
              <a:ext uri="{FF2B5EF4-FFF2-40B4-BE49-F238E27FC236}">
                <a16:creationId xmlns:a16="http://schemas.microsoft.com/office/drawing/2014/main" id="{A75D84D1-D6DF-99F3-1E84-65ACD4A210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052" t="20120" r="16966" b="7029"/>
          <a:stretch/>
        </p:blipFill>
        <p:spPr bwMode="auto">
          <a:xfrm>
            <a:off x="5778587" y="5803523"/>
            <a:ext cx="2185335" cy="106110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13FF584-B2FB-4309-B06F-32CE0538B8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66" b="12054"/>
          <a:stretch/>
        </p:blipFill>
        <p:spPr bwMode="auto">
          <a:xfrm>
            <a:off x="4747262" y="2747962"/>
            <a:ext cx="2317678" cy="125160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3" name="正方形/長方形 52">
            <a:extLst>
              <a:ext uri="{FF2B5EF4-FFF2-40B4-BE49-F238E27FC236}">
                <a16:creationId xmlns:a16="http://schemas.microsoft.com/office/drawing/2014/main" id="{B408597D-6AC0-AD17-9F1C-22E752791A36}"/>
              </a:ext>
            </a:extLst>
          </p:cNvPr>
          <p:cNvSpPr/>
          <p:nvPr/>
        </p:nvSpPr>
        <p:spPr>
          <a:xfrm>
            <a:off x="301761" y="1376499"/>
            <a:ext cx="3145632" cy="1631216"/>
          </a:xfrm>
          <a:prstGeom prst="rect">
            <a:avLst/>
          </a:prstGeom>
        </p:spPr>
        <p:txBody>
          <a:bodyPr wrap="square">
            <a:spAutoFit/>
          </a:bodyPr>
          <a:lstStyle/>
          <a:p>
            <a:pPr marL="174625" indent="-174625">
              <a:buFont typeface="Arial" panose="020B0604020202020204" pitchFamily="34" charset="0"/>
              <a:buChar char="•"/>
            </a:pPr>
            <a:r>
              <a:rPr lang="ja-JP" altLang="en-US" sz="2800" dirty="0">
                <a:solidFill>
                  <a:srgbClr val="212121"/>
                </a:solidFill>
                <a:highlight>
                  <a:srgbClr val="FFFFFF"/>
                </a:highlight>
                <a:latin typeface="ＭＳ Ｐゴシック" panose="020B0600070205080204" pitchFamily="50" charset="-128"/>
                <a:ea typeface="ＭＳ Ｐゴシック" panose="020B0600070205080204" pitchFamily="50" charset="-128"/>
              </a:rPr>
              <a:t>モジュールの種類</a:t>
            </a:r>
          </a:p>
          <a:p>
            <a:pPr marL="452438" lvl="1" indent="-282575">
              <a:buFont typeface="Wingdings" panose="05000000000000000000" pitchFamily="2" charset="2"/>
              <a:buChar char="Ø"/>
            </a:pPr>
            <a:r>
              <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rPr>
              <a:t>Body</a:t>
            </a:r>
          </a:p>
          <a:p>
            <a:pPr marL="452438" lvl="1" indent="-282575">
              <a:buFont typeface="Wingdings" panose="05000000000000000000" pitchFamily="2" charset="2"/>
              <a:buChar char="Ø"/>
            </a:pPr>
            <a:r>
              <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rPr>
              <a:t>Limb</a:t>
            </a:r>
          </a:p>
          <a:p>
            <a:pPr marL="452438" lvl="1" indent="-282575">
              <a:buFont typeface="Wingdings" panose="05000000000000000000" pitchFamily="2" charset="2"/>
              <a:buChar char="Ø"/>
            </a:pPr>
            <a:r>
              <a:rPr lang="en-US" altLang="ja-JP" dirty="0" err="1">
                <a:solidFill>
                  <a:srgbClr val="212121"/>
                </a:solidFill>
                <a:highlight>
                  <a:srgbClr val="FFFFFF"/>
                </a:highlight>
                <a:latin typeface="ＭＳ Ｐゴシック" panose="020B0600070205080204" pitchFamily="50" charset="-128"/>
                <a:ea typeface="ＭＳ Ｐゴシック" panose="020B0600070205080204" pitchFamily="50" charset="-128"/>
              </a:rPr>
              <a:t>EndE</a:t>
            </a:r>
            <a:endPar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endParaRPr>
          </a:p>
          <a:p>
            <a:pPr marL="452438" lvl="1" indent="-282575">
              <a:buFont typeface="Wingdings" panose="05000000000000000000" pitchFamily="2" charset="2"/>
              <a:buChar char="Ø"/>
            </a:pPr>
            <a:r>
              <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rPr>
              <a:t>Wheel</a:t>
            </a:r>
          </a:p>
        </p:txBody>
      </p:sp>
      <p:pic>
        <p:nvPicPr>
          <p:cNvPr id="54" name="図 53">
            <a:extLst>
              <a:ext uri="{FF2B5EF4-FFF2-40B4-BE49-F238E27FC236}">
                <a16:creationId xmlns:a16="http://schemas.microsoft.com/office/drawing/2014/main" id="{6FFA2B74-70B0-119B-8B3D-19F3764CE8C2}"/>
              </a:ext>
            </a:extLst>
          </p:cNvPr>
          <p:cNvPicPr>
            <a:picLocks noChangeAspect="1"/>
          </p:cNvPicPr>
          <p:nvPr/>
        </p:nvPicPr>
        <p:blipFill rotWithShape="1">
          <a:blip r:embed="rId4">
            <a:extLst>
              <a:ext uri="{28A0092B-C50C-407E-A947-70E740481C1C}">
                <a14:useLocalDpi xmlns:a14="http://schemas.microsoft.com/office/drawing/2010/main" val="0"/>
              </a:ext>
            </a:extLst>
          </a:blip>
          <a:srcRect l="5353" t="59764" r="53585"/>
          <a:stretch/>
        </p:blipFill>
        <p:spPr>
          <a:xfrm>
            <a:off x="3841694" y="4628534"/>
            <a:ext cx="1888729" cy="1325563"/>
          </a:xfrm>
          <a:prstGeom prst="ellipse">
            <a:avLst/>
          </a:prstGeom>
          <a:ln>
            <a:noFill/>
          </a:ln>
          <a:effectLst>
            <a:softEdge rad="112500"/>
          </a:effectLst>
        </p:spPr>
      </p:pic>
      <p:pic>
        <p:nvPicPr>
          <p:cNvPr id="55" name="Picture 2">
            <a:extLst>
              <a:ext uri="{FF2B5EF4-FFF2-40B4-BE49-F238E27FC236}">
                <a16:creationId xmlns:a16="http://schemas.microsoft.com/office/drawing/2014/main" id="{1280D617-0CDB-03E7-1396-EDC68AA7B88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641" t="7357" r="20959" b="18643"/>
          <a:stretch/>
        </p:blipFill>
        <p:spPr bwMode="auto">
          <a:xfrm>
            <a:off x="1652662" y="2040974"/>
            <a:ext cx="1665195" cy="114644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6" name="Picture 4">
            <a:extLst>
              <a:ext uri="{FF2B5EF4-FFF2-40B4-BE49-F238E27FC236}">
                <a16:creationId xmlns:a16="http://schemas.microsoft.com/office/drawing/2014/main" id="{B5BC0E2C-7726-F703-ADA2-5DB50DC3A28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498" t="11851" r="26327" b="11396"/>
          <a:stretch/>
        </p:blipFill>
        <p:spPr bwMode="auto">
          <a:xfrm>
            <a:off x="2784070" y="2988274"/>
            <a:ext cx="1665195" cy="114824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7" name="テキスト ボックス 56">
            <a:extLst>
              <a:ext uri="{FF2B5EF4-FFF2-40B4-BE49-F238E27FC236}">
                <a16:creationId xmlns:a16="http://schemas.microsoft.com/office/drawing/2014/main" id="{15364E41-3851-4805-98C2-B822867F100F}"/>
              </a:ext>
            </a:extLst>
          </p:cNvPr>
          <p:cNvSpPr txBox="1"/>
          <p:nvPr/>
        </p:nvSpPr>
        <p:spPr>
          <a:xfrm>
            <a:off x="2674954" y="2564194"/>
            <a:ext cx="1022290" cy="369332"/>
          </a:xfrm>
          <a:prstGeom prst="rect">
            <a:avLst/>
          </a:prstGeom>
          <a:noFill/>
        </p:spPr>
        <p:txBody>
          <a:bodyPr wrap="square" rtlCol="0">
            <a:spAutoFit/>
          </a:bodyPr>
          <a:lstStyle/>
          <a:p>
            <a:pPr algn="ctr" defTabSz="914400">
              <a:defRPr/>
            </a:pPr>
            <a:r>
              <a:rPr lang="en-US" altLang="ja-JP" dirty="0">
                <a:solidFill>
                  <a:schemeClr val="accent2"/>
                </a:solidFill>
                <a:latin typeface="ＭＳ Ｐゴシック" panose="020B0600070205080204" pitchFamily="50" charset="-128"/>
                <a:ea typeface="ＭＳ Ｐゴシック" panose="020B0600070205080204" pitchFamily="50" charset="-128"/>
              </a:rPr>
              <a:t>Limb</a:t>
            </a:r>
          </a:p>
        </p:txBody>
      </p:sp>
      <p:sp>
        <p:nvSpPr>
          <p:cNvPr id="58" name="テキスト ボックス 57">
            <a:extLst>
              <a:ext uri="{FF2B5EF4-FFF2-40B4-BE49-F238E27FC236}">
                <a16:creationId xmlns:a16="http://schemas.microsoft.com/office/drawing/2014/main" id="{C43BCC16-2417-F089-6C29-8A369054CFEB}"/>
              </a:ext>
            </a:extLst>
          </p:cNvPr>
          <p:cNvSpPr txBox="1"/>
          <p:nvPr/>
        </p:nvSpPr>
        <p:spPr>
          <a:xfrm>
            <a:off x="3715685" y="3587279"/>
            <a:ext cx="1022290" cy="369332"/>
          </a:xfrm>
          <a:prstGeom prst="rect">
            <a:avLst/>
          </a:prstGeom>
          <a:noFill/>
        </p:spPr>
        <p:txBody>
          <a:bodyPr wrap="square" rtlCol="0">
            <a:spAutoFit/>
          </a:bodyPr>
          <a:lstStyle/>
          <a:p>
            <a:pPr algn="ctr" defTabSz="914400">
              <a:defRPr/>
            </a:pPr>
            <a:r>
              <a:rPr lang="en-US" altLang="ja-JP" dirty="0">
                <a:solidFill>
                  <a:schemeClr val="accent2"/>
                </a:solidFill>
                <a:latin typeface="ＭＳ Ｐゴシック" panose="020B0600070205080204" pitchFamily="50" charset="-128"/>
                <a:ea typeface="ＭＳ Ｐゴシック" panose="020B0600070205080204" pitchFamily="50" charset="-128"/>
              </a:rPr>
              <a:t>Wheel</a:t>
            </a:r>
          </a:p>
        </p:txBody>
      </p:sp>
      <p:pic>
        <p:nvPicPr>
          <p:cNvPr id="59" name="図 58">
            <a:extLst>
              <a:ext uri="{FF2B5EF4-FFF2-40B4-BE49-F238E27FC236}">
                <a16:creationId xmlns:a16="http://schemas.microsoft.com/office/drawing/2014/main" id="{F89BE26B-9A40-1CAE-FC55-19CA33DE9E37}"/>
              </a:ext>
            </a:extLst>
          </p:cNvPr>
          <p:cNvPicPr>
            <a:picLocks noChangeAspect="1"/>
          </p:cNvPicPr>
          <p:nvPr/>
        </p:nvPicPr>
        <p:blipFill rotWithShape="1">
          <a:blip r:embed="rId7"/>
          <a:srcRect l="16237" t="11826" r="16725" b="29754"/>
          <a:stretch/>
        </p:blipFill>
        <p:spPr>
          <a:xfrm>
            <a:off x="786898" y="3007715"/>
            <a:ext cx="1617785" cy="1128806"/>
          </a:xfrm>
          <a:prstGeom prst="ellipse">
            <a:avLst/>
          </a:prstGeom>
          <a:ln>
            <a:noFill/>
          </a:ln>
          <a:effectLst>
            <a:softEdge rad="112500"/>
          </a:effectLst>
        </p:spPr>
      </p:pic>
      <p:sp>
        <p:nvSpPr>
          <p:cNvPr id="60" name="テキスト ボックス 59">
            <a:extLst>
              <a:ext uri="{FF2B5EF4-FFF2-40B4-BE49-F238E27FC236}">
                <a16:creationId xmlns:a16="http://schemas.microsoft.com/office/drawing/2014/main" id="{E0030825-D7E4-34B7-2DE3-99A16B84D1AD}"/>
              </a:ext>
            </a:extLst>
          </p:cNvPr>
          <p:cNvSpPr txBox="1"/>
          <p:nvPr/>
        </p:nvSpPr>
        <p:spPr>
          <a:xfrm>
            <a:off x="1893538" y="3765387"/>
            <a:ext cx="1022290" cy="369332"/>
          </a:xfrm>
          <a:prstGeom prst="rect">
            <a:avLst/>
          </a:prstGeom>
          <a:noFill/>
        </p:spPr>
        <p:txBody>
          <a:bodyPr wrap="square" rtlCol="0">
            <a:spAutoFit/>
          </a:bodyPr>
          <a:lstStyle/>
          <a:p>
            <a:pPr algn="ctr" defTabSz="914400">
              <a:defRPr/>
            </a:pPr>
            <a:r>
              <a:rPr lang="en-US" altLang="ja-JP" dirty="0">
                <a:solidFill>
                  <a:schemeClr val="accent2"/>
                </a:solidFill>
                <a:latin typeface="ＭＳ Ｐゴシック" panose="020B0600070205080204" pitchFamily="50" charset="-128"/>
                <a:ea typeface="ＭＳ Ｐゴシック" panose="020B0600070205080204" pitchFamily="50" charset="-128"/>
              </a:rPr>
              <a:t>Body</a:t>
            </a:r>
          </a:p>
        </p:txBody>
      </p:sp>
      <p:sp>
        <p:nvSpPr>
          <p:cNvPr id="63" name="正方形/長方形 62">
            <a:extLst>
              <a:ext uri="{FF2B5EF4-FFF2-40B4-BE49-F238E27FC236}">
                <a16:creationId xmlns:a16="http://schemas.microsoft.com/office/drawing/2014/main" id="{C7BC3E04-46B8-A3B0-50D6-E2644DADF821}"/>
              </a:ext>
            </a:extLst>
          </p:cNvPr>
          <p:cNvSpPr/>
          <p:nvPr/>
        </p:nvSpPr>
        <p:spPr>
          <a:xfrm>
            <a:off x="4952761" y="1341373"/>
            <a:ext cx="3627357" cy="1631216"/>
          </a:xfrm>
          <a:prstGeom prst="rect">
            <a:avLst/>
          </a:prstGeom>
        </p:spPr>
        <p:txBody>
          <a:bodyPr wrap="square">
            <a:spAutoFit/>
          </a:bodyPr>
          <a:lstStyle/>
          <a:p>
            <a:pPr marL="174625" indent="-174625">
              <a:buFont typeface="Arial" panose="020B0604020202020204" pitchFamily="34" charset="0"/>
              <a:buChar char="•"/>
            </a:pPr>
            <a:r>
              <a:rPr lang="ja-JP" altLang="en-US" sz="2800" dirty="0">
                <a:solidFill>
                  <a:srgbClr val="212121"/>
                </a:solidFill>
                <a:highlight>
                  <a:srgbClr val="FFFFFF"/>
                </a:highlight>
                <a:latin typeface="ＭＳ Ｐゴシック" panose="020B0600070205080204" pitchFamily="50" charset="-128"/>
                <a:ea typeface="ＭＳ Ｐゴシック" panose="020B0600070205080204" pitchFamily="50" charset="-128"/>
              </a:rPr>
              <a:t>想定する作業目標</a:t>
            </a:r>
          </a:p>
          <a:p>
            <a:pPr marL="452438" lvl="1" indent="-282575">
              <a:buFont typeface="Wingdings" panose="05000000000000000000" pitchFamily="2" charset="2"/>
              <a:buChar char="Ø"/>
            </a:pPr>
            <a:r>
              <a:rPr lang="ja-JP" altLang="en-US" dirty="0">
                <a:solidFill>
                  <a:srgbClr val="212121"/>
                </a:solidFill>
                <a:highlight>
                  <a:srgbClr val="FFFFFF"/>
                </a:highlight>
                <a:latin typeface="ＭＳ Ｐゴシック" panose="020B0600070205080204" pitchFamily="50" charset="-128"/>
                <a:ea typeface="ＭＳ Ｐゴシック" panose="020B0600070205080204" pitchFamily="50" charset="-128"/>
              </a:rPr>
              <a:t>インフレータブル構造物の建設</a:t>
            </a:r>
          </a:p>
          <a:p>
            <a:pPr marL="452438" lvl="1" indent="-282575">
              <a:buFont typeface="Wingdings" panose="05000000000000000000" pitchFamily="2" charset="2"/>
              <a:buChar char="Ø"/>
            </a:pPr>
            <a:r>
              <a:rPr lang="ja-JP" altLang="en-US" dirty="0">
                <a:solidFill>
                  <a:srgbClr val="212121"/>
                </a:solidFill>
                <a:highlight>
                  <a:srgbClr val="FFFFFF"/>
                </a:highlight>
                <a:latin typeface="ＭＳ Ｐゴシック" panose="020B0600070205080204" pitchFamily="50" charset="-128"/>
                <a:ea typeface="ＭＳ Ｐゴシック" panose="020B0600070205080204" pitchFamily="50" charset="-128"/>
              </a:rPr>
              <a:t>太陽光発電施設の建設</a:t>
            </a:r>
          </a:p>
          <a:p>
            <a:pPr marL="452438" lvl="1" indent="-282575">
              <a:buFont typeface="Wingdings" panose="05000000000000000000" pitchFamily="2" charset="2"/>
              <a:buChar char="Ø"/>
            </a:pPr>
            <a:r>
              <a:rPr lang="ja-JP" altLang="en-US" dirty="0">
                <a:solidFill>
                  <a:srgbClr val="212121"/>
                </a:solidFill>
                <a:highlight>
                  <a:srgbClr val="FFFFFF"/>
                </a:highlight>
                <a:latin typeface="ＭＳ Ｐゴシック" panose="020B0600070205080204" pitchFamily="50" charset="-128"/>
                <a:ea typeface="ＭＳ Ｐゴシック" panose="020B0600070205080204" pitchFamily="50" charset="-128"/>
              </a:rPr>
              <a:t>通信施設の建設</a:t>
            </a:r>
          </a:p>
          <a:p>
            <a:pPr marL="452438" lvl="1" indent="-282575">
              <a:buFont typeface="Wingdings" panose="05000000000000000000" pitchFamily="2" charset="2"/>
              <a:buChar char="Ø"/>
            </a:pPr>
            <a:endPar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endParaRPr>
          </a:p>
        </p:txBody>
      </p:sp>
      <p:pic>
        <p:nvPicPr>
          <p:cNvPr id="1029" name="図 1028">
            <a:extLst>
              <a:ext uri="{FF2B5EF4-FFF2-40B4-BE49-F238E27FC236}">
                <a16:creationId xmlns:a16="http://schemas.microsoft.com/office/drawing/2014/main" id="{99877B8B-9229-CFC8-2ADF-FFEE895A3506}"/>
              </a:ext>
            </a:extLst>
          </p:cNvPr>
          <p:cNvPicPr>
            <a:picLocks noChangeAspect="1"/>
          </p:cNvPicPr>
          <p:nvPr/>
        </p:nvPicPr>
        <p:blipFill>
          <a:blip r:embed="rId8"/>
          <a:srcRect l="15423" r="24438"/>
          <a:stretch/>
        </p:blipFill>
        <p:spPr>
          <a:xfrm>
            <a:off x="7074226" y="2441914"/>
            <a:ext cx="1297041" cy="1582412"/>
          </a:xfrm>
          <a:prstGeom prst="ellipse">
            <a:avLst/>
          </a:prstGeom>
          <a:ln>
            <a:noFill/>
          </a:ln>
          <a:effectLst>
            <a:softEdge rad="112500"/>
          </a:effectLst>
        </p:spPr>
      </p:pic>
      <p:sp>
        <p:nvSpPr>
          <p:cNvPr id="1031" name="テキスト ボックス 1030">
            <a:extLst>
              <a:ext uri="{FF2B5EF4-FFF2-40B4-BE49-F238E27FC236}">
                <a16:creationId xmlns:a16="http://schemas.microsoft.com/office/drawing/2014/main" id="{642C2E5F-7421-9F2C-1EE5-37CDCEC4754F}"/>
              </a:ext>
            </a:extLst>
          </p:cNvPr>
          <p:cNvSpPr txBox="1"/>
          <p:nvPr/>
        </p:nvSpPr>
        <p:spPr>
          <a:xfrm>
            <a:off x="5433334" y="3878493"/>
            <a:ext cx="1953865"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インフレータブル</a:t>
            </a:r>
            <a:endParaRPr lang="en-US" altLang="ja-JP" dirty="0">
              <a:solidFill>
                <a:schemeClr val="accent2"/>
              </a:solidFill>
              <a:latin typeface="ＭＳ Ｐゴシック" panose="020B0600070205080204" pitchFamily="50" charset="-128"/>
              <a:ea typeface="ＭＳ Ｐゴシック" panose="020B0600070205080204" pitchFamily="50" charset="-128"/>
            </a:endParaRPr>
          </a:p>
        </p:txBody>
      </p:sp>
      <p:sp>
        <p:nvSpPr>
          <p:cNvPr id="1032" name="テキスト ボックス 1031">
            <a:extLst>
              <a:ext uri="{FF2B5EF4-FFF2-40B4-BE49-F238E27FC236}">
                <a16:creationId xmlns:a16="http://schemas.microsoft.com/office/drawing/2014/main" id="{C5E2DC84-E218-5046-A24A-7F474253874C}"/>
              </a:ext>
            </a:extLst>
          </p:cNvPr>
          <p:cNvSpPr txBox="1"/>
          <p:nvPr/>
        </p:nvSpPr>
        <p:spPr>
          <a:xfrm>
            <a:off x="7592076" y="3814830"/>
            <a:ext cx="1540742"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太陽光発電</a:t>
            </a:r>
            <a:endParaRPr lang="en-US" altLang="ja-JP" dirty="0">
              <a:solidFill>
                <a:schemeClr val="accent2"/>
              </a:solidFill>
              <a:latin typeface="ＭＳ Ｐゴシック" panose="020B0600070205080204" pitchFamily="50" charset="-128"/>
              <a:ea typeface="ＭＳ Ｐゴシック" panose="020B0600070205080204" pitchFamily="50" charset="-128"/>
            </a:endParaRPr>
          </a:p>
        </p:txBody>
      </p:sp>
      <p:sp>
        <p:nvSpPr>
          <p:cNvPr id="1033" name="正方形/長方形 1032">
            <a:extLst>
              <a:ext uri="{FF2B5EF4-FFF2-40B4-BE49-F238E27FC236}">
                <a16:creationId xmlns:a16="http://schemas.microsoft.com/office/drawing/2014/main" id="{F25E55CA-CA73-378A-AC07-C9729312439A}"/>
              </a:ext>
            </a:extLst>
          </p:cNvPr>
          <p:cNvSpPr/>
          <p:nvPr/>
        </p:nvSpPr>
        <p:spPr>
          <a:xfrm>
            <a:off x="298858" y="4524941"/>
            <a:ext cx="3145632" cy="1631216"/>
          </a:xfrm>
          <a:prstGeom prst="rect">
            <a:avLst/>
          </a:prstGeom>
        </p:spPr>
        <p:txBody>
          <a:bodyPr wrap="square">
            <a:spAutoFit/>
          </a:bodyPr>
          <a:lstStyle/>
          <a:p>
            <a:pPr marL="174625" indent="-174625">
              <a:buFont typeface="Arial" panose="020B0604020202020204" pitchFamily="34" charset="0"/>
              <a:buChar char="•"/>
            </a:pPr>
            <a:r>
              <a:rPr lang="ja-JP" altLang="en-US" sz="2800" dirty="0">
                <a:solidFill>
                  <a:srgbClr val="212121"/>
                </a:solidFill>
                <a:highlight>
                  <a:srgbClr val="FFFFFF"/>
                </a:highlight>
                <a:latin typeface="ＭＳ Ｐゴシック" panose="020B0600070205080204" pitchFamily="50" charset="-128"/>
                <a:ea typeface="ＭＳ Ｐゴシック" panose="020B0600070205080204" pitchFamily="50" charset="-128"/>
              </a:rPr>
              <a:t>ロボットの種類</a:t>
            </a:r>
          </a:p>
          <a:p>
            <a:pPr marL="452438" lvl="1" indent="-282575">
              <a:buFont typeface="Wingdings" panose="05000000000000000000" pitchFamily="2" charset="2"/>
              <a:buChar char="Ø"/>
            </a:pPr>
            <a:r>
              <a:rPr kumimoji="1" lang="ja-JP" altLang="en-US" sz="1800" dirty="0">
                <a:latin typeface="ＭＳ Ｐゴシック" panose="020B0600070205080204" pitchFamily="50" charset="-128"/>
                <a:ea typeface="ＭＳ Ｐゴシック" panose="020B0600070205080204" pitchFamily="50" charset="-128"/>
              </a:rPr>
              <a:t>三脚単腕</a:t>
            </a:r>
            <a:r>
              <a:rPr lang="ja-JP" altLang="en-US" sz="1800" dirty="0">
                <a:latin typeface="ＭＳ Ｐゴシック" panose="020B0600070205080204" pitchFamily="50" charset="-128"/>
                <a:ea typeface="ＭＳ Ｐゴシック" panose="020B0600070205080204" pitchFamily="50" charset="-128"/>
              </a:rPr>
              <a:t>型</a:t>
            </a:r>
            <a:endParaRPr kumimoji="1" lang="en-US" altLang="ja-JP" dirty="0">
              <a:latin typeface="ＭＳ Ｐゴシック" panose="020B0600070205080204" pitchFamily="50" charset="-128"/>
              <a:ea typeface="ＭＳ Ｐゴシック" panose="020B0600070205080204" pitchFamily="50" charset="-128"/>
            </a:endParaRPr>
          </a:p>
          <a:p>
            <a:pPr marL="452438" lvl="1" indent="-282575">
              <a:buFont typeface="Wingdings" panose="05000000000000000000" pitchFamily="2" charset="2"/>
              <a:buChar char="Ø"/>
            </a:pPr>
            <a:r>
              <a:rPr kumimoji="1" lang="ja-JP" altLang="en-US" sz="1800" dirty="0">
                <a:latin typeface="ＭＳ Ｐゴシック" panose="020B0600070205080204" pitchFamily="50" charset="-128"/>
                <a:ea typeface="ＭＳ Ｐゴシック" panose="020B0600070205080204" pitchFamily="50" charset="-128"/>
              </a:rPr>
              <a:t>三脚双腕</a:t>
            </a:r>
            <a:r>
              <a:rPr lang="ja-JP" altLang="en-US" sz="1800" dirty="0">
                <a:latin typeface="ＭＳ Ｐゴシック" panose="020B0600070205080204" pitchFamily="50" charset="-128"/>
                <a:ea typeface="ＭＳ Ｐゴシック" panose="020B0600070205080204" pitchFamily="50" charset="-128"/>
              </a:rPr>
              <a:t>型</a:t>
            </a:r>
            <a:endParaRPr kumimoji="1" lang="en-US" altLang="ja-JP" dirty="0">
              <a:latin typeface="ＭＳ Ｐゴシック" panose="020B0600070205080204" pitchFamily="50" charset="-128"/>
              <a:ea typeface="ＭＳ Ｐゴシック" panose="020B0600070205080204" pitchFamily="50" charset="-128"/>
            </a:endParaRPr>
          </a:p>
          <a:p>
            <a:pPr marL="452438" lvl="1" indent="-282575">
              <a:buFont typeface="Wingdings" panose="05000000000000000000" pitchFamily="2" charset="2"/>
              <a:buChar char="Ø"/>
            </a:pPr>
            <a:r>
              <a:rPr kumimoji="1" lang="ja-JP" altLang="en-US" sz="1800" dirty="0">
                <a:latin typeface="ＭＳ Ｐゴシック" panose="020B0600070205080204" pitchFamily="50" charset="-128"/>
                <a:ea typeface="ＭＳ Ｐゴシック" panose="020B0600070205080204" pitchFamily="50" charset="-128"/>
              </a:rPr>
              <a:t>四脚単腕</a:t>
            </a:r>
            <a:r>
              <a:rPr lang="ja-JP" altLang="en-US" sz="1800" dirty="0">
                <a:latin typeface="ＭＳ Ｐゴシック" panose="020B0600070205080204" pitchFamily="50" charset="-128"/>
                <a:ea typeface="ＭＳ Ｐゴシック" panose="020B0600070205080204" pitchFamily="50" charset="-128"/>
              </a:rPr>
              <a:t>型</a:t>
            </a:r>
            <a:endParaRPr kumimoji="1" lang="en-US" altLang="ja-JP" dirty="0">
              <a:latin typeface="ＭＳ Ｐゴシック" panose="020B0600070205080204" pitchFamily="50" charset="-128"/>
              <a:ea typeface="ＭＳ Ｐゴシック" panose="020B0600070205080204" pitchFamily="50" charset="-128"/>
            </a:endParaRPr>
          </a:p>
          <a:p>
            <a:pPr marL="452438" lvl="1" indent="-282575">
              <a:buFont typeface="Wingdings" panose="05000000000000000000" pitchFamily="2" charset="2"/>
              <a:buChar char="Ø"/>
            </a:pPr>
            <a:r>
              <a:rPr kumimoji="1" lang="ja-JP" altLang="en-US" sz="1800" dirty="0">
                <a:latin typeface="ＭＳ Ｐゴシック" panose="020B0600070205080204" pitchFamily="50" charset="-128"/>
                <a:ea typeface="ＭＳ Ｐゴシック" panose="020B0600070205080204" pitchFamily="50" charset="-128"/>
              </a:rPr>
              <a:t>四脚双腕</a:t>
            </a:r>
            <a:r>
              <a:rPr lang="ja-JP" altLang="en-US" sz="1800" dirty="0">
                <a:latin typeface="ＭＳ Ｐゴシック" panose="020B0600070205080204" pitchFamily="50" charset="-128"/>
                <a:ea typeface="ＭＳ Ｐゴシック" panose="020B0600070205080204" pitchFamily="50" charset="-128"/>
              </a:rPr>
              <a:t>型</a:t>
            </a:r>
            <a:endParaRPr kumimoji="1" lang="en-US" altLang="ja-JP" sz="1800" dirty="0">
              <a:latin typeface="ＭＳ Ｐゴシック" panose="020B0600070205080204" pitchFamily="50" charset="-128"/>
              <a:ea typeface="ＭＳ Ｐゴシック" panose="020B0600070205080204" pitchFamily="50" charset="-128"/>
            </a:endParaRPr>
          </a:p>
        </p:txBody>
      </p:sp>
      <p:sp>
        <p:nvSpPr>
          <p:cNvPr id="1037" name="テキスト ボックス 1036">
            <a:extLst>
              <a:ext uri="{FF2B5EF4-FFF2-40B4-BE49-F238E27FC236}">
                <a16:creationId xmlns:a16="http://schemas.microsoft.com/office/drawing/2014/main" id="{61DB758F-7FA1-A78F-2ECE-18E484905512}"/>
              </a:ext>
            </a:extLst>
          </p:cNvPr>
          <p:cNvSpPr txBox="1"/>
          <p:nvPr/>
        </p:nvSpPr>
        <p:spPr>
          <a:xfrm>
            <a:off x="1751744" y="4980231"/>
            <a:ext cx="2201267" cy="646331"/>
          </a:xfrm>
          <a:prstGeom prst="rect">
            <a:avLst/>
          </a:prstGeom>
          <a:noFill/>
        </p:spPr>
        <p:txBody>
          <a:bodyPr wrap="square">
            <a:spAutoFit/>
          </a:bodyPr>
          <a:lstStyle/>
          <a:p>
            <a:pPr lvl="1">
              <a:buFont typeface="Wingdings" panose="05000000000000000000" pitchFamily="2" charset="2"/>
              <a:buChar char="Ø"/>
            </a:pPr>
            <a:r>
              <a:rPr lang="ja-JP" altLang="en-US" sz="1800" dirty="0">
                <a:latin typeface="ＭＳ Ｐゴシック" panose="020B0600070205080204" pitchFamily="50" charset="-128"/>
                <a:ea typeface="ＭＳ Ｐゴシック" panose="020B0600070205080204" pitchFamily="50" charset="-128"/>
              </a:rPr>
              <a:t>ドラゴン型</a:t>
            </a:r>
            <a:endParaRPr kumimoji="1" lang="en-US" altLang="ja-JP" sz="1800" dirty="0">
              <a:latin typeface="ＭＳ Ｐゴシック" panose="020B0600070205080204" pitchFamily="50" charset="-128"/>
              <a:ea typeface="ＭＳ Ｐゴシック" panose="020B0600070205080204" pitchFamily="50" charset="-128"/>
            </a:endParaRPr>
          </a:p>
          <a:p>
            <a:pPr lvl="1">
              <a:spcAft>
                <a:spcPts val="1200"/>
              </a:spcAft>
              <a:buFont typeface="Wingdings" panose="05000000000000000000" pitchFamily="2" charset="2"/>
              <a:buChar char="Ø"/>
            </a:pPr>
            <a:r>
              <a:rPr lang="ja-JP" altLang="en-US" sz="1800" dirty="0">
                <a:latin typeface="ＭＳ Ｐゴシック" panose="020B0600070205080204" pitchFamily="50" charset="-128"/>
                <a:ea typeface="ＭＳ Ｐゴシック" panose="020B0600070205080204" pitchFamily="50" charset="-128"/>
              </a:rPr>
              <a:t>ミニマル型</a:t>
            </a:r>
            <a:endPar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endParaRPr>
          </a:p>
        </p:txBody>
      </p:sp>
      <p:pic>
        <p:nvPicPr>
          <p:cNvPr id="1039" name="Picture 10">
            <a:extLst>
              <a:ext uri="{FF2B5EF4-FFF2-40B4-BE49-F238E27FC236}">
                <a16:creationId xmlns:a16="http://schemas.microsoft.com/office/drawing/2014/main" id="{B939AA98-4297-4F4F-3A6B-470CD7C743B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9158" r="19157" b="12315"/>
          <a:stretch/>
        </p:blipFill>
        <p:spPr bwMode="auto">
          <a:xfrm>
            <a:off x="6635141" y="4509492"/>
            <a:ext cx="1969293" cy="141278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40" name="テキスト ボックス 1039">
            <a:extLst>
              <a:ext uri="{FF2B5EF4-FFF2-40B4-BE49-F238E27FC236}">
                <a16:creationId xmlns:a16="http://schemas.microsoft.com/office/drawing/2014/main" id="{E0C3CF2D-AD42-5127-CEDE-D65A42C991C5}"/>
              </a:ext>
            </a:extLst>
          </p:cNvPr>
          <p:cNvSpPr txBox="1"/>
          <p:nvPr/>
        </p:nvSpPr>
        <p:spPr>
          <a:xfrm>
            <a:off x="4897376" y="5690918"/>
            <a:ext cx="1368420"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三脚単腕型</a:t>
            </a:r>
          </a:p>
        </p:txBody>
      </p:sp>
      <p:sp>
        <p:nvSpPr>
          <p:cNvPr id="1043" name="テキスト ボックス 1042">
            <a:extLst>
              <a:ext uri="{FF2B5EF4-FFF2-40B4-BE49-F238E27FC236}">
                <a16:creationId xmlns:a16="http://schemas.microsoft.com/office/drawing/2014/main" id="{6756F34E-6377-59CC-CF8D-00B411686FDF}"/>
              </a:ext>
            </a:extLst>
          </p:cNvPr>
          <p:cNvSpPr txBox="1"/>
          <p:nvPr/>
        </p:nvSpPr>
        <p:spPr>
          <a:xfrm>
            <a:off x="7488183" y="6334076"/>
            <a:ext cx="1368420"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ドラゴン型</a:t>
            </a:r>
          </a:p>
        </p:txBody>
      </p:sp>
      <p:sp>
        <p:nvSpPr>
          <p:cNvPr id="1044" name="テキスト ボックス 1043">
            <a:extLst>
              <a:ext uri="{FF2B5EF4-FFF2-40B4-BE49-F238E27FC236}">
                <a16:creationId xmlns:a16="http://schemas.microsoft.com/office/drawing/2014/main" id="{CACD4B8A-7C93-19B1-CF7B-804A2CB0295C}"/>
              </a:ext>
            </a:extLst>
          </p:cNvPr>
          <p:cNvSpPr txBox="1"/>
          <p:nvPr/>
        </p:nvSpPr>
        <p:spPr>
          <a:xfrm>
            <a:off x="7649057" y="5479471"/>
            <a:ext cx="1368420"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ミニマル型</a:t>
            </a:r>
          </a:p>
        </p:txBody>
      </p:sp>
    </p:spTree>
    <p:extLst>
      <p:ext uri="{BB962C8B-B14F-4D97-AF65-F5344CB8AC3E}">
        <p14:creationId xmlns:p14="http://schemas.microsoft.com/office/powerpoint/2010/main" val="39597536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15C39-A349-FF8D-8684-C896FAF35A68}"/>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3733B64C-9EB6-8294-F4C4-6B4DCB0F833D}"/>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シミュレーション上の実装</a:t>
            </a:r>
            <a:br>
              <a:rPr lang="en-US" altLang="ja-JP" dirty="0">
                <a:latin typeface="ＭＳ Ｐゴシック" panose="020B0600070205080204" pitchFamily="50" charset="-128"/>
                <a:ea typeface="ＭＳ Ｐゴシック" panose="020B0600070205080204" pitchFamily="50" charset="-128"/>
              </a:rPr>
            </a:br>
            <a:r>
              <a:rPr lang="ja-JP" altLang="en-US" sz="3200" dirty="0">
                <a:latin typeface="ＭＳ Ｐゴシック" panose="020B0600070205080204" pitchFamily="50" charset="-128"/>
                <a:ea typeface="ＭＳ Ｐゴシック" panose="020B0600070205080204" pitchFamily="50" charset="-128"/>
              </a:rPr>
              <a:t>モジュール編</a:t>
            </a:r>
          </a:p>
        </p:txBody>
      </p:sp>
      <p:sp>
        <p:nvSpPr>
          <p:cNvPr id="23" name="正方形/長方形 22">
            <a:extLst>
              <a:ext uri="{FF2B5EF4-FFF2-40B4-BE49-F238E27FC236}">
                <a16:creationId xmlns:a16="http://schemas.microsoft.com/office/drawing/2014/main" id="{0D5C7489-B3B7-413C-AFF4-5CFB38E2E0D9}"/>
              </a:ext>
            </a:extLst>
          </p:cNvPr>
          <p:cNvSpPr/>
          <p:nvPr/>
        </p:nvSpPr>
        <p:spPr>
          <a:xfrm>
            <a:off x="251739" y="1357519"/>
            <a:ext cx="7489488" cy="1938992"/>
          </a:xfrm>
          <a:prstGeom prst="rect">
            <a:avLst/>
          </a:prstGeom>
        </p:spPr>
        <p:txBody>
          <a:bodyPr wrap="square">
            <a:spAutoFit/>
          </a:bodyPr>
          <a:lstStyle/>
          <a:p>
            <a:pPr algn="just" defTabSz="914400">
              <a:spcAft>
                <a:spcPts val="600"/>
              </a:spcAft>
              <a:defRPr/>
            </a:pPr>
            <a:r>
              <a:rPr lang="ja-JP" altLang="en-US" sz="2000" dirty="0">
                <a:latin typeface="ＭＳ Ｐゴシック" panose="020B0600070205080204" pitchFamily="50" charset="-128"/>
                <a:ea typeface="ＭＳ Ｐゴシック" panose="020B0600070205080204" pitchFamily="50" charset="-128"/>
              </a:rPr>
              <a:t>設定</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モジュール単体の移動は不可</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全モジュールにバッテリーあり</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４種類のタイプが存在 </a:t>
            </a:r>
            <a:r>
              <a:rPr lang="en-US" altLang="ja-JP" sz="2000" dirty="0">
                <a:latin typeface="ＭＳ Ｐゴシック" panose="020B0600070205080204" pitchFamily="50" charset="-128"/>
                <a:ea typeface="ＭＳ Ｐゴシック" panose="020B0600070205080204" pitchFamily="50" charset="-128"/>
              </a:rPr>
              <a:t>(</a:t>
            </a:r>
            <a:r>
              <a:rPr lang="en-US" altLang="ja-JP" sz="2000" dirty="0">
                <a:solidFill>
                  <a:srgbClr val="212121"/>
                </a:solidFill>
                <a:highlight>
                  <a:srgbClr val="FFFFFF"/>
                </a:highlight>
                <a:latin typeface="ＭＳ Ｐゴシック" panose="020B0600070205080204" pitchFamily="50" charset="-128"/>
                <a:ea typeface="ＭＳ Ｐゴシック" panose="020B0600070205080204" pitchFamily="50" charset="-128"/>
              </a:rPr>
              <a:t>Body </a:t>
            </a:r>
            <a:r>
              <a:rPr lang="ja-JP" altLang="en-US" sz="2000" dirty="0">
                <a:solidFill>
                  <a:srgbClr val="212121"/>
                </a:solidFill>
                <a:highlight>
                  <a:srgbClr val="FFFFFF"/>
                </a:highlight>
                <a:latin typeface="ＭＳ Ｐゴシック" panose="020B0600070205080204" pitchFamily="50" charset="-128"/>
                <a:ea typeface="ＭＳ Ｐゴシック" panose="020B0600070205080204" pitchFamily="50" charset="-128"/>
              </a:rPr>
              <a:t>・ </a:t>
            </a:r>
            <a:r>
              <a:rPr lang="en-US" altLang="ja-JP" sz="2000" dirty="0">
                <a:solidFill>
                  <a:srgbClr val="212121"/>
                </a:solidFill>
                <a:highlight>
                  <a:srgbClr val="FFFFFF"/>
                </a:highlight>
                <a:latin typeface="ＭＳ Ｐゴシック" panose="020B0600070205080204" pitchFamily="50" charset="-128"/>
                <a:ea typeface="ＭＳ Ｐゴシック" panose="020B0600070205080204" pitchFamily="50" charset="-128"/>
              </a:rPr>
              <a:t>Limb</a:t>
            </a:r>
            <a:r>
              <a:rPr lang="ja-JP" altLang="en-US" sz="2000" dirty="0">
                <a:solidFill>
                  <a:srgbClr val="212121"/>
                </a:solidFill>
                <a:highlight>
                  <a:srgbClr val="FFFFFF"/>
                </a:highlight>
                <a:latin typeface="ＭＳ Ｐゴシック" panose="020B0600070205080204" pitchFamily="50" charset="-128"/>
                <a:ea typeface="ＭＳ Ｐゴシック" panose="020B0600070205080204" pitchFamily="50" charset="-128"/>
              </a:rPr>
              <a:t> ・ </a:t>
            </a:r>
            <a:r>
              <a:rPr lang="en-US" altLang="ja-JP" sz="2000" dirty="0" err="1">
                <a:solidFill>
                  <a:srgbClr val="212121"/>
                </a:solidFill>
                <a:highlight>
                  <a:srgbClr val="FFFFFF"/>
                </a:highlight>
                <a:latin typeface="ＭＳ Ｐゴシック" panose="020B0600070205080204" pitchFamily="50" charset="-128"/>
                <a:ea typeface="ＭＳ Ｐゴシック" panose="020B0600070205080204" pitchFamily="50" charset="-128"/>
              </a:rPr>
              <a:t>EndE</a:t>
            </a:r>
            <a:r>
              <a:rPr lang="ja-JP" altLang="en-US" sz="2000" dirty="0">
                <a:solidFill>
                  <a:srgbClr val="212121"/>
                </a:solidFill>
                <a:highlight>
                  <a:srgbClr val="FFFFFF"/>
                </a:highlight>
                <a:latin typeface="ＭＳ Ｐゴシック" panose="020B0600070205080204" pitchFamily="50" charset="-128"/>
                <a:ea typeface="ＭＳ Ｐゴシック" panose="020B0600070205080204" pitchFamily="50" charset="-128"/>
              </a:rPr>
              <a:t> ・ </a:t>
            </a:r>
            <a:r>
              <a:rPr lang="en-US" altLang="ja-JP" sz="2000" dirty="0">
                <a:solidFill>
                  <a:srgbClr val="212121"/>
                </a:solidFill>
                <a:highlight>
                  <a:srgbClr val="FFFFFF"/>
                </a:highlight>
                <a:latin typeface="ＭＳ Ｐゴシック" panose="020B0600070205080204" pitchFamily="50" charset="-128"/>
                <a:ea typeface="ＭＳ Ｐゴシック" panose="020B0600070205080204" pitchFamily="50" charset="-128"/>
              </a:rPr>
              <a:t>Wheel</a:t>
            </a:r>
            <a:r>
              <a:rPr lang="en-US" altLang="ja-JP" sz="2000" dirty="0">
                <a:latin typeface="ＭＳ Ｐゴシック" panose="020B0600070205080204" pitchFamily="50" charset="-128"/>
                <a:ea typeface="ＭＳ Ｐゴシック" panose="020B0600070205080204" pitchFamily="50" charset="-128"/>
              </a:rPr>
              <a:t>)</a:t>
            </a: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タイプごとにバッテリー総量が異なる</a:t>
            </a:r>
            <a:endParaRPr lang="en-US" altLang="ja-JP" sz="2000" dirty="0">
              <a:latin typeface="ＭＳ Ｐゴシック" panose="020B0600070205080204" pitchFamily="50" charset="-128"/>
              <a:ea typeface="ＭＳ Ｐゴシック" panose="020B0600070205080204" pitchFamily="50" charset="-128"/>
            </a:endParaRPr>
          </a:p>
        </p:txBody>
      </p:sp>
      <p:sp>
        <p:nvSpPr>
          <p:cNvPr id="24" name="正方形/長方形 23">
            <a:extLst>
              <a:ext uri="{FF2B5EF4-FFF2-40B4-BE49-F238E27FC236}">
                <a16:creationId xmlns:a16="http://schemas.microsoft.com/office/drawing/2014/main" id="{70EDFE13-4481-40D6-874C-82C482D2AA77}"/>
              </a:ext>
            </a:extLst>
          </p:cNvPr>
          <p:cNvSpPr/>
          <p:nvPr/>
        </p:nvSpPr>
        <p:spPr>
          <a:xfrm>
            <a:off x="4522404" y="1357518"/>
            <a:ext cx="4320262" cy="1092607"/>
          </a:xfrm>
          <a:prstGeom prst="rect">
            <a:avLst/>
          </a:prstGeom>
        </p:spPr>
        <p:txBody>
          <a:bodyPr wrap="square">
            <a:spAutoFit/>
          </a:bodyPr>
          <a:lstStyle/>
          <a:p>
            <a:pPr algn="just" defTabSz="914400">
              <a:spcAft>
                <a:spcPts val="600"/>
              </a:spcAft>
              <a:defRPr/>
            </a:pPr>
            <a:endParaRPr lang="en-US" altLang="ja-JP" sz="2000" dirty="0">
              <a:latin typeface="ＭＳ Ｐゴシック" panose="020B0600070205080204" pitchFamily="50" charset="-128"/>
              <a:ea typeface="ＭＳ Ｐゴシック" panose="020B0600070205080204" pitchFamily="50" charset="-128"/>
            </a:endParaRPr>
          </a:p>
          <a:p>
            <a:pPr marL="457200" indent="-457200"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以下のいずれかの状態</a:t>
            </a:r>
            <a:br>
              <a:rPr lang="en-US" altLang="ja-JP" sz="2000" dirty="0">
                <a:latin typeface="ＭＳ Ｐゴシック" panose="020B0600070205080204" pitchFamily="50" charset="-128"/>
                <a:ea typeface="ＭＳ Ｐゴシック" panose="020B0600070205080204" pitchFamily="50" charset="-128"/>
              </a:rPr>
            </a:br>
            <a:r>
              <a:rPr lang="ja-JP" altLang="en-US" sz="2000" b="1" dirty="0">
                <a:solidFill>
                  <a:schemeClr val="accent6">
                    <a:lumMod val="50000"/>
                  </a:schemeClr>
                </a:solidFill>
                <a:latin typeface="ＭＳ Ｐゴシック" panose="020B0600070205080204" pitchFamily="50" charset="-128"/>
                <a:ea typeface="ＭＳ Ｐゴシック" panose="020B0600070205080204" pitchFamily="50" charset="-128"/>
              </a:rPr>
              <a:t>使用中</a:t>
            </a:r>
            <a:r>
              <a:rPr lang="ja-JP" altLang="en-US" sz="2000" dirty="0">
                <a:latin typeface="ＭＳ Ｐゴシック" panose="020B0600070205080204" pitchFamily="50" charset="-128"/>
                <a:ea typeface="ＭＳ Ｐゴシック" panose="020B0600070205080204" pitchFamily="50" charset="-128"/>
              </a:rPr>
              <a:t> </a:t>
            </a:r>
            <a:r>
              <a:rPr lang="en-US" altLang="ja-JP" sz="2000" dirty="0">
                <a:latin typeface="ＭＳ Ｐゴシック" panose="020B0600070205080204" pitchFamily="50" charset="-128"/>
                <a:ea typeface="ＭＳ Ｐゴシック" panose="020B0600070205080204" pitchFamily="50" charset="-128"/>
              </a:rPr>
              <a:t>or </a:t>
            </a:r>
            <a:r>
              <a:rPr lang="ja-JP" altLang="en-US" sz="2000" dirty="0">
                <a:solidFill>
                  <a:schemeClr val="accent3">
                    <a:lumMod val="60000"/>
                    <a:lumOff val="40000"/>
                  </a:schemeClr>
                </a:solidFill>
                <a:latin typeface="ＭＳ Ｐゴシック" panose="020B0600070205080204" pitchFamily="50" charset="-128"/>
                <a:ea typeface="ＭＳ Ｐゴシック" panose="020B0600070205080204" pitchFamily="50" charset="-128"/>
              </a:rPr>
              <a:t>予備</a:t>
            </a:r>
            <a:r>
              <a:rPr lang="ja-JP" altLang="en-US" sz="2000" dirty="0">
                <a:latin typeface="ＭＳ Ｐゴシック" panose="020B0600070205080204" pitchFamily="50" charset="-128"/>
                <a:ea typeface="ＭＳ Ｐゴシック" panose="020B0600070205080204" pitchFamily="50" charset="-128"/>
              </a:rPr>
              <a:t> </a:t>
            </a:r>
            <a:r>
              <a:rPr lang="en-US" altLang="ja-JP" sz="2000" dirty="0">
                <a:latin typeface="ＭＳ Ｐゴシック" panose="020B0600070205080204" pitchFamily="50" charset="-128"/>
                <a:ea typeface="ＭＳ Ｐゴシック" panose="020B0600070205080204" pitchFamily="50" charset="-128"/>
              </a:rPr>
              <a:t>or </a:t>
            </a:r>
            <a:r>
              <a:rPr lang="ja-JP" altLang="en-US" sz="2000" dirty="0">
                <a:solidFill>
                  <a:srgbClr val="FF0000"/>
                </a:solidFill>
                <a:latin typeface="ＭＳ Ｐゴシック" panose="020B0600070205080204" pitchFamily="50" charset="-128"/>
                <a:ea typeface="ＭＳ Ｐゴシック" panose="020B0600070205080204" pitchFamily="50" charset="-128"/>
              </a:rPr>
              <a:t>故障</a:t>
            </a:r>
            <a:endParaRPr lang="en-US" altLang="ja-JP" sz="2000" dirty="0">
              <a:solidFill>
                <a:srgbClr val="FF0000"/>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0344711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15C39-A349-FF8D-8684-C896FAF35A68}"/>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3733B64C-9EB6-8294-F4C4-6B4DCB0F833D}"/>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シミュレーション上の実装</a:t>
            </a:r>
            <a:br>
              <a:rPr lang="en-US" altLang="ja-JP" dirty="0">
                <a:latin typeface="ＭＳ Ｐゴシック" panose="020B0600070205080204" pitchFamily="50" charset="-128"/>
                <a:ea typeface="ＭＳ Ｐゴシック" panose="020B0600070205080204" pitchFamily="50" charset="-128"/>
              </a:rPr>
            </a:br>
            <a:r>
              <a:rPr lang="ja-JP" altLang="en-US" sz="3200" dirty="0">
                <a:latin typeface="ＭＳ Ｐゴシック" panose="020B0600070205080204" pitchFamily="50" charset="-128"/>
                <a:ea typeface="ＭＳ Ｐゴシック" panose="020B0600070205080204" pitchFamily="50" charset="-128"/>
              </a:rPr>
              <a:t>ロボット編</a:t>
            </a:r>
          </a:p>
        </p:txBody>
      </p:sp>
      <p:sp>
        <p:nvSpPr>
          <p:cNvPr id="23" name="正方形/長方形 22">
            <a:extLst>
              <a:ext uri="{FF2B5EF4-FFF2-40B4-BE49-F238E27FC236}">
                <a16:creationId xmlns:a16="http://schemas.microsoft.com/office/drawing/2014/main" id="{0D5C7489-B3B7-413C-AFF4-5CFB38E2E0D9}"/>
              </a:ext>
            </a:extLst>
          </p:cNvPr>
          <p:cNvSpPr/>
          <p:nvPr/>
        </p:nvSpPr>
        <p:spPr>
          <a:xfrm>
            <a:off x="251738" y="1357519"/>
            <a:ext cx="8590927" cy="2862322"/>
          </a:xfrm>
          <a:prstGeom prst="rect">
            <a:avLst/>
          </a:prstGeom>
        </p:spPr>
        <p:txBody>
          <a:bodyPr wrap="square">
            <a:spAutoFit/>
          </a:bodyPr>
          <a:lstStyle/>
          <a:p>
            <a:pPr algn="just" defTabSz="914400">
              <a:spcAft>
                <a:spcPts val="600"/>
              </a:spcAft>
              <a:defRPr/>
            </a:pPr>
            <a:r>
              <a:rPr lang="ja-JP" altLang="en-US" sz="2000" dirty="0">
                <a:latin typeface="ＭＳ Ｐゴシック" panose="020B0600070205080204" pitchFamily="50" charset="-128"/>
                <a:ea typeface="ＭＳ Ｐゴシック" panose="020B0600070205080204" pitchFamily="50" charset="-128"/>
              </a:rPr>
              <a:t>設定</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ロボット性能は抽象化して表現</a:t>
            </a:r>
            <a:endParaRPr lang="en-US" altLang="ja-JP" sz="2000" dirty="0">
              <a:latin typeface="ＭＳ Ｐゴシック" panose="020B0600070205080204" pitchFamily="50" charset="-128"/>
              <a:ea typeface="ＭＳ Ｐゴシック" panose="020B0600070205080204" pitchFamily="50" charset="-128"/>
            </a:endParaRPr>
          </a:p>
          <a:p>
            <a:pPr marL="457200" indent="-457200"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６種類のタイプが存在</a:t>
            </a:r>
            <a:br>
              <a:rPr lang="en-US" altLang="ja-JP" sz="2000" dirty="0">
                <a:latin typeface="ＭＳ Ｐゴシック" panose="020B0600070205080204" pitchFamily="50" charset="-128"/>
                <a:ea typeface="ＭＳ Ｐゴシック" panose="020B0600070205080204" pitchFamily="50" charset="-128"/>
              </a:rPr>
            </a:br>
            <a:r>
              <a:rPr lang="zh-CN" altLang="en-US" sz="2000" dirty="0">
                <a:latin typeface="ＭＳ Ｐゴシック" panose="020B0600070205080204" pitchFamily="50" charset="-128"/>
                <a:ea typeface="ＭＳ Ｐゴシック" panose="020B0600070205080204" pitchFamily="50" charset="-128"/>
              </a:rPr>
              <a:t>三脚単腕型</a:t>
            </a:r>
            <a:r>
              <a:rPr lang="ja-JP" altLang="en-US" sz="2000" dirty="0">
                <a:latin typeface="ＭＳ Ｐゴシック" panose="020B0600070205080204" pitchFamily="50" charset="-128"/>
                <a:ea typeface="ＭＳ Ｐゴシック" panose="020B0600070205080204" pitchFamily="50" charset="-128"/>
              </a:rPr>
              <a:t>　</a:t>
            </a:r>
            <a:r>
              <a:rPr lang="zh-CN" altLang="en-US" sz="2000" dirty="0">
                <a:latin typeface="ＭＳ Ｐゴシック" panose="020B0600070205080204" pitchFamily="50" charset="-128"/>
                <a:ea typeface="ＭＳ Ｐゴシック" panose="020B0600070205080204" pitchFamily="50" charset="-128"/>
              </a:rPr>
              <a:t>三脚双腕型</a:t>
            </a:r>
            <a:br>
              <a:rPr lang="en-US" altLang="zh-CN" sz="2000" dirty="0">
                <a:latin typeface="ＭＳ Ｐゴシック" panose="020B0600070205080204" pitchFamily="50" charset="-128"/>
                <a:ea typeface="ＭＳ Ｐゴシック" panose="020B0600070205080204" pitchFamily="50" charset="-128"/>
              </a:rPr>
            </a:br>
            <a:r>
              <a:rPr lang="zh-CN" altLang="en-US" sz="2000" dirty="0">
                <a:latin typeface="ＭＳ Ｐゴシック" panose="020B0600070205080204" pitchFamily="50" charset="-128"/>
                <a:ea typeface="ＭＳ Ｐゴシック" panose="020B0600070205080204" pitchFamily="50" charset="-128"/>
              </a:rPr>
              <a:t>四脚単腕型</a:t>
            </a:r>
            <a:r>
              <a:rPr lang="ja-JP" altLang="en-US" sz="2000" dirty="0">
                <a:latin typeface="ＭＳ Ｐゴシック" panose="020B0600070205080204" pitchFamily="50" charset="-128"/>
                <a:ea typeface="ＭＳ Ｐゴシック" panose="020B0600070205080204" pitchFamily="50" charset="-128"/>
              </a:rPr>
              <a:t>　</a:t>
            </a:r>
            <a:r>
              <a:rPr lang="zh-CN" altLang="en-US" sz="2000" dirty="0">
                <a:latin typeface="ＭＳ Ｐゴシック" panose="020B0600070205080204" pitchFamily="50" charset="-128"/>
                <a:ea typeface="ＭＳ Ｐゴシック" panose="020B0600070205080204" pitchFamily="50" charset="-128"/>
              </a:rPr>
              <a:t>四脚双腕型</a:t>
            </a:r>
            <a:br>
              <a:rPr lang="en-US" altLang="zh-CN" sz="2000" dirty="0">
                <a:latin typeface="ＭＳ Ｐゴシック" panose="020B0600070205080204" pitchFamily="50" charset="-128"/>
                <a:ea typeface="ＭＳ Ｐゴシック" panose="020B0600070205080204" pitchFamily="50" charset="-128"/>
              </a:rPr>
            </a:br>
            <a:r>
              <a:rPr lang="ja-JP" altLang="en-US" sz="2000" dirty="0">
                <a:latin typeface="ＭＳ Ｐゴシック" panose="020B0600070205080204" pitchFamily="50" charset="-128"/>
                <a:ea typeface="ＭＳ Ｐゴシック" panose="020B0600070205080204" pitchFamily="50" charset="-128"/>
              </a:rPr>
              <a:t>ドラゴン型</a:t>
            </a:r>
            <a:r>
              <a:rPr kumimoji="1" lang="ja-JP" altLang="en-US" sz="2000" dirty="0">
                <a:latin typeface="ＭＳ Ｐゴシック" panose="020B0600070205080204" pitchFamily="50" charset="-128"/>
                <a:ea typeface="ＭＳ Ｐゴシック" panose="020B0600070205080204" pitchFamily="50" charset="-128"/>
              </a:rPr>
              <a:t>　　ミニマル型</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能力値はタイプで異なる</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各タイプは固有のモジュール要求量（タイプ＆個数）をもつ</a:t>
            </a:r>
            <a:endParaRPr lang="en-US" altLang="ja-JP" sz="2000" dirty="0">
              <a:latin typeface="ＭＳ Ｐゴシック" panose="020B0600070205080204" pitchFamily="50" charset="-128"/>
              <a:ea typeface="ＭＳ Ｐゴシック" panose="020B0600070205080204" pitchFamily="50" charset="-128"/>
            </a:endParaRPr>
          </a:p>
        </p:txBody>
      </p:sp>
      <p:sp>
        <p:nvSpPr>
          <p:cNvPr id="24" name="正方形/長方形 23">
            <a:extLst>
              <a:ext uri="{FF2B5EF4-FFF2-40B4-BE49-F238E27FC236}">
                <a16:creationId xmlns:a16="http://schemas.microsoft.com/office/drawing/2014/main" id="{70EDFE13-4481-40D6-874C-82C482D2AA77}"/>
              </a:ext>
            </a:extLst>
          </p:cNvPr>
          <p:cNvSpPr/>
          <p:nvPr/>
        </p:nvSpPr>
        <p:spPr>
          <a:xfrm>
            <a:off x="4522404" y="1357518"/>
            <a:ext cx="4320262" cy="2092881"/>
          </a:xfrm>
          <a:prstGeom prst="rect">
            <a:avLst/>
          </a:prstGeom>
        </p:spPr>
        <p:txBody>
          <a:bodyPr wrap="square">
            <a:spAutoFit/>
          </a:bodyPr>
          <a:lstStyle/>
          <a:p>
            <a:pPr algn="just" defTabSz="914400">
              <a:spcAft>
                <a:spcPts val="600"/>
              </a:spcAft>
              <a:defRPr/>
            </a:pPr>
            <a:endParaRPr lang="en-US" altLang="ja-JP" sz="2000" dirty="0">
              <a:latin typeface="ＭＳ Ｐゴシック" panose="020B0600070205080204" pitchFamily="50" charset="-128"/>
              <a:ea typeface="ＭＳ Ｐゴシック" panose="020B0600070205080204" pitchFamily="50" charset="-128"/>
            </a:endParaRPr>
          </a:p>
          <a:p>
            <a:pPr marL="457200" indent="-457200"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以下のいずれかの状態</a:t>
            </a:r>
            <a:br>
              <a:rPr lang="en-US" altLang="ja-JP" sz="2000" dirty="0">
                <a:latin typeface="ＭＳ Ｐゴシック" panose="020B0600070205080204" pitchFamily="50" charset="-128"/>
                <a:ea typeface="ＭＳ Ｐゴシック" panose="020B0600070205080204" pitchFamily="50" charset="-128"/>
              </a:rPr>
            </a:br>
            <a:r>
              <a:rPr lang="ja-JP" altLang="en-US" sz="2000" dirty="0">
                <a:solidFill>
                  <a:schemeClr val="accent6">
                    <a:lumMod val="50000"/>
                  </a:schemeClr>
                </a:solidFill>
                <a:latin typeface="ＭＳ Ｐゴシック" panose="020B0600070205080204" pitchFamily="50" charset="-128"/>
                <a:ea typeface="ＭＳ Ｐゴシック" panose="020B0600070205080204" pitchFamily="50" charset="-128"/>
              </a:rPr>
              <a:t>待機中</a:t>
            </a:r>
            <a:r>
              <a:rPr lang="ja-JP" altLang="en-US" sz="2000" dirty="0">
                <a:latin typeface="ＭＳ Ｐゴシック" panose="020B0600070205080204" pitchFamily="50" charset="-128"/>
                <a:ea typeface="ＭＳ Ｐゴシック" panose="020B0600070205080204" pitchFamily="50" charset="-128"/>
              </a:rPr>
              <a:t> </a:t>
            </a:r>
            <a:r>
              <a:rPr lang="en-US" altLang="ja-JP" sz="2000" dirty="0">
                <a:latin typeface="ＭＳ Ｐゴシック" panose="020B0600070205080204" pitchFamily="50" charset="-128"/>
                <a:ea typeface="ＭＳ Ｐゴシック" panose="020B0600070205080204" pitchFamily="50" charset="-128"/>
              </a:rPr>
              <a:t>or </a:t>
            </a:r>
            <a:r>
              <a:rPr lang="ja-JP" altLang="en-US" sz="2000" dirty="0">
                <a:solidFill>
                  <a:srgbClr val="0070C0"/>
                </a:solidFill>
                <a:latin typeface="ＭＳ Ｐゴシック" panose="020B0600070205080204" pitchFamily="50" charset="-128"/>
                <a:ea typeface="ＭＳ Ｐゴシック" panose="020B0600070205080204" pitchFamily="50" charset="-128"/>
              </a:rPr>
              <a:t>移動中</a:t>
            </a:r>
            <a:r>
              <a:rPr lang="ja-JP" altLang="en-US" sz="2000" dirty="0">
                <a:latin typeface="ＭＳ Ｐゴシック" panose="020B0600070205080204" pitchFamily="50" charset="-128"/>
                <a:ea typeface="ＭＳ Ｐゴシック" panose="020B0600070205080204" pitchFamily="50" charset="-128"/>
              </a:rPr>
              <a:t> </a:t>
            </a:r>
            <a:r>
              <a:rPr lang="en-US" altLang="ja-JP" sz="2000" dirty="0">
                <a:latin typeface="ＭＳ Ｐゴシック" panose="020B0600070205080204" pitchFamily="50" charset="-128"/>
                <a:ea typeface="ＭＳ Ｐゴシック" panose="020B0600070205080204" pitchFamily="50" charset="-128"/>
              </a:rPr>
              <a:t>or </a:t>
            </a:r>
            <a:r>
              <a:rPr lang="ja-JP" altLang="en-US" sz="2000" dirty="0">
                <a:solidFill>
                  <a:srgbClr val="FF9900"/>
                </a:solidFill>
                <a:latin typeface="ＭＳ Ｐゴシック" panose="020B0600070205080204" pitchFamily="50" charset="-128"/>
                <a:ea typeface="ＭＳ Ｐゴシック" panose="020B0600070205080204" pitchFamily="50" charset="-128"/>
              </a:rPr>
              <a:t>充電中</a:t>
            </a:r>
            <a:r>
              <a:rPr lang="ja-JP" altLang="en-US" sz="2000" dirty="0">
                <a:latin typeface="ＭＳ Ｐゴシック" panose="020B0600070205080204" pitchFamily="50" charset="-128"/>
                <a:ea typeface="ＭＳ Ｐゴシック" panose="020B0600070205080204" pitchFamily="50" charset="-128"/>
              </a:rPr>
              <a:t> </a:t>
            </a:r>
            <a:r>
              <a:rPr lang="en-US" altLang="ja-JP" sz="2000" dirty="0">
                <a:latin typeface="ＭＳ Ｐゴシック" panose="020B0600070205080204" pitchFamily="50" charset="-128"/>
                <a:ea typeface="ＭＳ Ｐゴシック" panose="020B0600070205080204" pitchFamily="50" charset="-128"/>
              </a:rPr>
              <a:t>or</a:t>
            </a:r>
            <a:br>
              <a:rPr lang="en-US" altLang="ja-JP" sz="2000" dirty="0">
                <a:latin typeface="ＭＳ Ｐゴシック" panose="020B0600070205080204" pitchFamily="50" charset="-128"/>
                <a:ea typeface="ＭＳ Ｐゴシック" panose="020B0600070205080204" pitchFamily="50" charset="-128"/>
              </a:rPr>
            </a:br>
            <a:r>
              <a:rPr lang="ja-JP" altLang="en-US" sz="2000" dirty="0">
                <a:solidFill>
                  <a:srgbClr val="FF99CC"/>
                </a:solidFill>
                <a:latin typeface="ＭＳ Ｐゴシック" panose="020B0600070205080204" pitchFamily="50" charset="-128"/>
                <a:ea typeface="ＭＳ Ｐゴシック" panose="020B0600070205080204" pitchFamily="50" charset="-128"/>
              </a:rPr>
              <a:t>待機中</a:t>
            </a:r>
            <a:r>
              <a:rPr lang="ja-JP" altLang="en-US" sz="2000" dirty="0">
                <a:latin typeface="ＭＳ Ｐゴシック" panose="020B0600070205080204" pitchFamily="50" charset="-128"/>
                <a:ea typeface="ＭＳ Ｐゴシック" panose="020B0600070205080204" pitchFamily="50" charset="-128"/>
              </a:rPr>
              <a:t> </a:t>
            </a:r>
            <a:r>
              <a:rPr lang="en-US" altLang="ja-JP" sz="2000" dirty="0">
                <a:latin typeface="ＭＳ Ｐゴシック" panose="020B0600070205080204" pitchFamily="50" charset="-128"/>
                <a:ea typeface="ＭＳ Ｐゴシック" panose="020B0600070205080204" pitchFamily="50" charset="-128"/>
              </a:rPr>
              <a:t>or </a:t>
            </a:r>
            <a:r>
              <a:rPr lang="ja-JP" altLang="en-US" sz="2000" dirty="0">
                <a:solidFill>
                  <a:srgbClr val="FF0000"/>
                </a:solidFill>
                <a:latin typeface="ＭＳ Ｐゴシック" panose="020B0600070205080204" pitchFamily="50" charset="-128"/>
                <a:ea typeface="ＭＳ Ｐゴシック" panose="020B0600070205080204" pitchFamily="50" charset="-128"/>
              </a:rPr>
              <a:t>仕事中</a:t>
            </a:r>
            <a:r>
              <a:rPr lang="ja-JP" altLang="en-US" sz="2000" dirty="0">
                <a:latin typeface="ＭＳ Ｐゴシック" panose="020B0600070205080204" pitchFamily="50" charset="-128"/>
                <a:ea typeface="ＭＳ Ｐゴシック" panose="020B0600070205080204" pitchFamily="50" charset="-128"/>
              </a:rPr>
              <a:t> </a:t>
            </a:r>
            <a:r>
              <a:rPr lang="en-US" altLang="ja-JP" sz="2000" dirty="0">
                <a:latin typeface="ＭＳ Ｐゴシック" panose="020B0600070205080204" pitchFamily="50" charset="-128"/>
                <a:ea typeface="ＭＳ Ｐゴシック" panose="020B0600070205080204" pitchFamily="50" charset="-128"/>
              </a:rPr>
              <a:t>or </a:t>
            </a:r>
            <a:r>
              <a:rPr lang="ja-JP" altLang="en-US" sz="2000" dirty="0">
                <a:solidFill>
                  <a:schemeClr val="bg1">
                    <a:lumMod val="50000"/>
                  </a:schemeClr>
                </a:solidFill>
                <a:latin typeface="ＭＳ Ｐゴシック" panose="020B0600070205080204" pitchFamily="50" charset="-128"/>
                <a:ea typeface="ＭＳ Ｐゴシック" panose="020B0600070205080204" pitchFamily="50" charset="-128"/>
              </a:rPr>
              <a:t>部品不足</a:t>
            </a:r>
            <a:endParaRPr lang="en-US" altLang="ja-JP" sz="2000" dirty="0">
              <a:solidFill>
                <a:schemeClr val="bg1">
                  <a:lumMod val="50000"/>
                </a:schemeClr>
              </a:solidFill>
              <a:latin typeface="ＭＳ Ｐゴシック" panose="020B0600070205080204" pitchFamily="50" charset="-128"/>
              <a:ea typeface="ＭＳ Ｐゴシック" panose="020B0600070205080204" pitchFamily="50" charset="-128"/>
            </a:endParaRPr>
          </a:p>
          <a:p>
            <a:pPr marL="457200" indent="-457200"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部品不足・バッテリー不足で行動不能になる</a:t>
            </a:r>
            <a:endParaRPr lang="en-US" altLang="ja-JP" sz="2000" dirty="0">
              <a:latin typeface="ＭＳ Ｐゴシック" panose="020B0600070205080204" pitchFamily="50" charset="-128"/>
              <a:ea typeface="ＭＳ Ｐゴシック" panose="020B0600070205080204" pitchFamily="50" charset="-128"/>
            </a:endParaRPr>
          </a:p>
        </p:txBody>
      </p:sp>
      <p:graphicFrame>
        <p:nvGraphicFramePr>
          <p:cNvPr id="2" name="表 2">
            <a:extLst>
              <a:ext uri="{FF2B5EF4-FFF2-40B4-BE49-F238E27FC236}">
                <a16:creationId xmlns:a16="http://schemas.microsoft.com/office/drawing/2014/main" id="{91DBCAD8-B2B5-4D3E-92B1-9ED24C81C37F}"/>
              </a:ext>
            </a:extLst>
          </p:cNvPr>
          <p:cNvGraphicFramePr>
            <a:graphicFrameLocks noGrp="1"/>
          </p:cNvGraphicFramePr>
          <p:nvPr>
            <p:extLst>
              <p:ext uri="{D42A27DB-BD31-4B8C-83A1-F6EECF244321}">
                <p14:modId xmlns:p14="http://schemas.microsoft.com/office/powerpoint/2010/main" val="607726125"/>
              </p:ext>
            </p:extLst>
          </p:nvPr>
        </p:nvGraphicFramePr>
        <p:xfrm>
          <a:off x="251739" y="4865280"/>
          <a:ext cx="6284143" cy="1752600"/>
        </p:xfrm>
        <a:graphic>
          <a:graphicData uri="http://schemas.openxmlformats.org/drawingml/2006/table">
            <a:tbl>
              <a:tblPr firstRow="1" bandRow="1">
                <a:tableStyleId>{5C22544A-7EE6-4342-B048-85BDC9FD1C3A}</a:tableStyleId>
              </a:tblPr>
              <a:tblGrid>
                <a:gridCol w="1137799">
                  <a:extLst>
                    <a:ext uri="{9D8B030D-6E8A-4147-A177-3AD203B41FA5}">
                      <a16:colId xmlns:a16="http://schemas.microsoft.com/office/drawing/2014/main" val="122968371"/>
                    </a:ext>
                  </a:extLst>
                </a:gridCol>
                <a:gridCol w="5146344">
                  <a:extLst>
                    <a:ext uri="{9D8B030D-6E8A-4147-A177-3AD203B41FA5}">
                      <a16:colId xmlns:a16="http://schemas.microsoft.com/office/drawing/2014/main" val="532760805"/>
                    </a:ext>
                  </a:extLst>
                </a:gridCol>
              </a:tblGrid>
              <a:tr h="370840">
                <a:tc>
                  <a:txBody>
                    <a:bodyPr/>
                    <a:lstStyle/>
                    <a:p>
                      <a:r>
                        <a:rPr kumimoji="1" lang="ja-JP" altLang="en-US" dirty="0"/>
                        <a:t>カテゴリ</a:t>
                      </a:r>
                    </a:p>
                  </a:txBody>
                  <a:tcPr/>
                </a:tc>
                <a:tc>
                  <a:txBody>
                    <a:bodyPr/>
                    <a:lstStyle/>
                    <a:p>
                      <a:r>
                        <a:rPr kumimoji="1" lang="ja-JP" altLang="en-US" dirty="0"/>
                        <a:t>説明</a:t>
                      </a:r>
                    </a:p>
                  </a:txBody>
                  <a:tcPr/>
                </a:tc>
                <a:extLst>
                  <a:ext uri="{0D108BD9-81ED-4DB2-BD59-A6C34878D82A}">
                    <a16:rowId xmlns:a16="http://schemas.microsoft.com/office/drawing/2014/main" val="756848831"/>
                  </a:ext>
                </a:extLst>
              </a:tr>
              <a:tr h="370840">
                <a:tc>
                  <a:txBody>
                    <a:bodyPr/>
                    <a:lstStyle/>
                    <a:p>
                      <a:r>
                        <a:rPr kumimoji="1" lang="ja-JP" altLang="en-US" sz="1800" b="0" kern="1200" dirty="0">
                          <a:solidFill>
                            <a:schemeClr val="dk1"/>
                          </a:solidFill>
                          <a:effectLst/>
                          <a:latin typeface="ＭＳ Ｐゴシック" panose="020B0600070205080204" pitchFamily="50" charset="-128"/>
                          <a:ea typeface="ＭＳ Ｐゴシック" panose="020B0600070205080204" pitchFamily="50" charset="-128"/>
                          <a:cs typeface="+mn-cs"/>
                        </a:rPr>
                        <a:t>運搬能力</a:t>
                      </a:r>
                    </a:p>
                  </a:txBody>
                  <a:tcPr/>
                </a:tc>
                <a:tc>
                  <a:txBody>
                    <a:bodyPr/>
                    <a:lstStyle/>
                    <a:p>
                      <a:r>
                        <a:rPr kumimoji="1" lang="ja-JP" altLang="en-US" sz="1800" b="0" kern="1200" dirty="0">
                          <a:solidFill>
                            <a:schemeClr val="dk1"/>
                          </a:solidFill>
                          <a:effectLst/>
                          <a:latin typeface="ＭＳ Ｐゴシック" panose="020B0600070205080204" pitchFamily="50" charset="-128"/>
                          <a:ea typeface="ＭＳ Ｐゴシック" panose="020B0600070205080204" pitchFamily="50" charset="-128"/>
                          <a:cs typeface="+mn-cs"/>
                        </a:rPr>
                        <a:t>荷物の移動に使える余剰トルクを表現</a:t>
                      </a:r>
                      <a:endParaRPr kumimoji="1" lang="ja-JP" altLang="en-US"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2699448892"/>
                  </a:ext>
                </a:extLst>
              </a:tr>
              <a:tr h="370840">
                <a:tc>
                  <a:txBody>
                    <a:bodyPr/>
                    <a:lstStyle/>
                    <a:p>
                      <a:r>
                        <a:rPr kumimoji="1" lang="ja-JP" altLang="en-US" dirty="0">
                          <a:latin typeface="ＭＳ Ｐゴシック" panose="020B0600070205080204" pitchFamily="50" charset="-128"/>
                          <a:ea typeface="ＭＳ Ｐゴシック" panose="020B0600070205080204" pitchFamily="50" charset="-128"/>
                        </a:rPr>
                        <a:t>加工</a:t>
                      </a:r>
                      <a:r>
                        <a:rPr kumimoji="1" lang="ja-JP" altLang="en-US" sz="1800" b="0" kern="1200" dirty="0">
                          <a:solidFill>
                            <a:schemeClr val="dk1"/>
                          </a:solidFill>
                          <a:effectLst/>
                          <a:latin typeface="ＭＳ Ｐゴシック" panose="020B0600070205080204" pitchFamily="50" charset="-128"/>
                          <a:ea typeface="ＭＳ Ｐゴシック" panose="020B0600070205080204" pitchFamily="50" charset="-128"/>
                          <a:cs typeface="+mn-cs"/>
                        </a:rPr>
                        <a:t>能力</a:t>
                      </a:r>
                      <a:endParaRPr kumimoji="1" lang="ja-JP" altLang="en-US" dirty="0">
                        <a:latin typeface="ＭＳ Ｐゴシック" panose="020B0600070205080204" pitchFamily="50" charset="-128"/>
                        <a:ea typeface="ＭＳ Ｐゴシック" panose="020B0600070205080204" pitchFamily="50" charset="-128"/>
                      </a:endParaRPr>
                    </a:p>
                  </a:txBody>
                  <a:tcPr/>
                </a:tc>
                <a:tc>
                  <a:txBody>
                    <a:bodyPr/>
                    <a:lstStyle/>
                    <a:p>
                      <a:r>
                        <a:rPr kumimoji="1" lang="ja-JP" altLang="en-US" sz="1800" b="0" kern="1200" dirty="0">
                          <a:solidFill>
                            <a:schemeClr val="dk1"/>
                          </a:solidFill>
                          <a:effectLst/>
                          <a:latin typeface="ＭＳ Ｐゴシック" panose="020B0600070205080204" pitchFamily="50" charset="-128"/>
                          <a:ea typeface="ＭＳ Ｐゴシック" panose="020B0600070205080204" pitchFamily="50" charset="-128"/>
                          <a:cs typeface="+mn-cs"/>
                        </a:rPr>
                        <a:t>マニピュレータによる部品の取付などの能力を表現</a:t>
                      </a:r>
                      <a:endParaRPr kumimoji="1" lang="ja-JP" altLang="en-US"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1108803350"/>
                  </a:ext>
                </a:extLst>
              </a:tr>
              <a:tr h="370840">
                <a:tc>
                  <a:txBody>
                    <a:bodyPr/>
                    <a:lstStyle/>
                    <a:p>
                      <a:r>
                        <a:rPr kumimoji="1" lang="ja-JP" altLang="en-US" sz="1800" b="0" kern="1200" dirty="0">
                          <a:solidFill>
                            <a:schemeClr val="dk1"/>
                          </a:solidFill>
                          <a:effectLst/>
                          <a:latin typeface="ＭＳ Ｐゴシック" panose="020B0600070205080204" pitchFamily="50" charset="-128"/>
                          <a:ea typeface="ＭＳ Ｐゴシック" panose="020B0600070205080204" pitchFamily="50" charset="-128"/>
                          <a:cs typeface="+mn-cs"/>
                        </a:rPr>
                        <a:t>移動能力</a:t>
                      </a:r>
                      <a:endParaRPr kumimoji="1" lang="ja-JP" altLang="en-US" dirty="0">
                        <a:latin typeface="ＭＳ Ｐゴシック" panose="020B0600070205080204" pitchFamily="50" charset="-128"/>
                        <a:ea typeface="ＭＳ Ｐゴシック" panose="020B060007020508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kern="1200" dirty="0">
                          <a:solidFill>
                            <a:schemeClr val="dk1"/>
                          </a:solidFill>
                          <a:effectLst/>
                          <a:latin typeface="ＭＳ Ｐゴシック" panose="020B0600070205080204" pitchFamily="50" charset="-128"/>
                          <a:ea typeface="ＭＳ Ｐゴシック" panose="020B0600070205080204" pitchFamily="50" charset="-128"/>
                          <a:cs typeface="+mn-cs"/>
                        </a:rPr>
                        <a:t>１ステップの移動距離</a:t>
                      </a:r>
                      <a:endParaRPr kumimoji="1" lang="en-US" altLang="ja-JP" sz="18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a:p>
                      <a:r>
                        <a:rPr kumimoji="1" lang="ja-JP" altLang="en-US" sz="1800" b="0" kern="1200" dirty="0">
                          <a:solidFill>
                            <a:schemeClr val="dk1"/>
                          </a:solidFill>
                          <a:effectLst/>
                          <a:latin typeface="ＭＳ Ｐゴシック" panose="020B0600070205080204" pitchFamily="50" charset="-128"/>
                          <a:ea typeface="ＭＳ Ｐゴシック" panose="020B0600070205080204" pitchFamily="50" charset="-128"/>
                          <a:cs typeface="+mn-cs"/>
                        </a:rPr>
                        <a:t>ロボット単体の移動能力を表現</a:t>
                      </a:r>
                      <a:endParaRPr kumimoji="1" lang="ja-JP" altLang="en-US"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1537866136"/>
                  </a:ext>
                </a:extLst>
              </a:tr>
            </a:tbl>
          </a:graphicData>
        </a:graphic>
      </p:graphicFrame>
      <p:sp>
        <p:nvSpPr>
          <p:cNvPr id="7" name="テキスト ボックス 6">
            <a:extLst>
              <a:ext uri="{FF2B5EF4-FFF2-40B4-BE49-F238E27FC236}">
                <a16:creationId xmlns:a16="http://schemas.microsoft.com/office/drawing/2014/main" id="{FF10F769-E8A8-41C3-B040-DB0F47FA8D4F}"/>
              </a:ext>
            </a:extLst>
          </p:cNvPr>
          <p:cNvSpPr txBox="1"/>
          <p:nvPr/>
        </p:nvSpPr>
        <p:spPr>
          <a:xfrm>
            <a:off x="2142885" y="4403615"/>
            <a:ext cx="1857614" cy="461665"/>
          </a:xfrm>
          <a:prstGeom prst="rect">
            <a:avLst/>
          </a:prstGeom>
          <a:noFill/>
        </p:spPr>
        <p:txBody>
          <a:bodyPr wrap="square">
            <a:spAutoFit/>
          </a:bodyPr>
          <a:lstStyle/>
          <a:p>
            <a:pPr algn="ctr"/>
            <a:r>
              <a:rPr lang="ja-JP" altLang="en-US" sz="2400" dirty="0">
                <a:latin typeface="ＭＳ Ｐゴシック" panose="020B0600070205080204" pitchFamily="50" charset="-128"/>
                <a:ea typeface="ＭＳ Ｐゴシック" panose="020B0600070205080204" pitchFamily="50" charset="-128"/>
              </a:rPr>
              <a:t>ロボット性能</a:t>
            </a:r>
            <a:endParaRPr lang="ja-JP" altLang="en-US" sz="2400" dirty="0"/>
          </a:p>
        </p:txBody>
      </p:sp>
      <p:sp>
        <p:nvSpPr>
          <p:cNvPr id="4" name="右中かっこ 3">
            <a:extLst>
              <a:ext uri="{FF2B5EF4-FFF2-40B4-BE49-F238E27FC236}">
                <a16:creationId xmlns:a16="http://schemas.microsoft.com/office/drawing/2014/main" id="{1DE762F9-69AE-4EFF-8265-8890278D80B8}"/>
              </a:ext>
            </a:extLst>
          </p:cNvPr>
          <p:cNvSpPr/>
          <p:nvPr/>
        </p:nvSpPr>
        <p:spPr>
          <a:xfrm>
            <a:off x="6589017" y="5309755"/>
            <a:ext cx="187036" cy="644236"/>
          </a:xfrm>
          <a:prstGeom prst="righ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1CE58433-812F-4687-852A-6AEA91DC5579}"/>
              </a:ext>
            </a:extLst>
          </p:cNvPr>
          <p:cNvSpPr txBox="1"/>
          <p:nvPr/>
        </p:nvSpPr>
        <p:spPr>
          <a:xfrm>
            <a:off x="6829188" y="5328304"/>
            <a:ext cx="2231686" cy="646331"/>
          </a:xfrm>
          <a:prstGeom prst="rect">
            <a:avLst/>
          </a:prstGeom>
          <a:noFill/>
        </p:spPr>
        <p:txBody>
          <a:bodyPr wrap="square">
            <a:spAutoFit/>
          </a:bodyPr>
          <a:lstStyle/>
          <a:p>
            <a:pPr algn="just"/>
            <a:r>
              <a:rPr lang="ja-JP" altLang="en-US" dirty="0">
                <a:latin typeface="ＭＳ Ｐゴシック" panose="020B0600070205080204" pitchFamily="50" charset="-128"/>
                <a:ea typeface="ＭＳ Ｐゴシック" panose="020B0600070205080204" pitchFamily="50" charset="-128"/>
              </a:rPr>
              <a:t>タスク実行の可否を決める閾値</a:t>
            </a:r>
            <a:endParaRPr lang="ja-JP" altLang="en-US" dirty="0"/>
          </a:p>
        </p:txBody>
      </p:sp>
    </p:spTree>
    <p:extLst>
      <p:ext uri="{BB962C8B-B14F-4D97-AF65-F5344CB8AC3E}">
        <p14:creationId xmlns:p14="http://schemas.microsoft.com/office/powerpoint/2010/main" val="887297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15C39-A349-FF8D-8684-C896FAF35A68}"/>
            </a:ext>
          </a:extLst>
        </p:cNvPr>
        <p:cNvGrpSpPr/>
        <p:nvPr/>
      </p:nvGrpSpPr>
      <p:grpSpPr>
        <a:xfrm>
          <a:off x="0" y="0"/>
          <a:ext cx="0" cy="0"/>
          <a:chOff x="0" y="0"/>
          <a:chExt cx="0" cy="0"/>
        </a:xfrm>
      </p:grpSpPr>
      <p:sp>
        <p:nvSpPr>
          <p:cNvPr id="3" name="正方形/長方形 2">
            <a:extLst>
              <a:ext uri="{FF2B5EF4-FFF2-40B4-BE49-F238E27FC236}">
                <a16:creationId xmlns:a16="http://schemas.microsoft.com/office/drawing/2014/main" id="{6E60AFE7-E4B0-4168-A4FA-FB96F736F657}"/>
              </a:ext>
            </a:extLst>
          </p:cNvPr>
          <p:cNvSpPr/>
          <p:nvPr/>
        </p:nvSpPr>
        <p:spPr>
          <a:xfrm>
            <a:off x="883229" y="3428999"/>
            <a:ext cx="2592000" cy="2592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タイトル 1">
            <a:extLst>
              <a:ext uri="{FF2B5EF4-FFF2-40B4-BE49-F238E27FC236}">
                <a16:creationId xmlns:a16="http://schemas.microsoft.com/office/drawing/2014/main" id="{3733B64C-9EB6-8294-F4C4-6B4DCB0F833D}"/>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シミュレーション上の実装</a:t>
            </a:r>
            <a:br>
              <a:rPr lang="en-US" altLang="ja-JP" dirty="0">
                <a:latin typeface="ＭＳ Ｐゴシック" panose="020B0600070205080204" pitchFamily="50" charset="-128"/>
                <a:ea typeface="ＭＳ Ｐゴシック" panose="020B0600070205080204" pitchFamily="50" charset="-128"/>
              </a:rPr>
            </a:br>
            <a:r>
              <a:rPr lang="ja-JP" altLang="en-US" sz="3200" dirty="0">
                <a:latin typeface="ＭＳ Ｐゴシック" panose="020B0600070205080204" pitchFamily="50" charset="-128"/>
                <a:ea typeface="ＭＳ Ｐゴシック" panose="020B0600070205080204" pitchFamily="50" charset="-128"/>
              </a:rPr>
              <a:t>マップ編</a:t>
            </a:r>
          </a:p>
        </p:txBody>
      </p:sp>
      <p:sp>
        <p:nvSpPr>
          <p:cNvPr id="23" name="正方形/長方形 22">
            <a:extLst>
              <a:ext uri="{FF2B5EF4-FFF2-40B4-BE49-F238E27FC236}">
                <a16:creationId xmlns:a16="http://schemas.microsoft.com/office/drawing/2014/main" id="{0D5C7489-B3B7-413C-AFF4-5CFB38E2E0D9}"/>
              </a:ext>
            </a:extLst>
          </p:cNvPr>
          <p:cNvSpPr/>
          <p:nvPr/>
        </p:nvSpPr>
        <p:spPr>
          <a:xfrm>
            <a:off x="251738" y="1357519"/>
            <a:ext cx="8590927" cy="1554272"/>
          </a:xfrm>
          <a:prstGeom prst="rect">
            <a:avLst/>
          </a:prstGeom>
        </p:spPr>
        <p:txBody>
          <a:bodyPr wrap="square">
            <a:spAutoFit/>
          </a:bodyPr>
          <a:lstStyle/>
          <a:p>
            <a:pPr algn="just" defTabSz="914400">
              <a:spcAft>
                <a:spcPts val="600"/>
              </a:spcAft>
              <a:defRPr/>
            </a:pPr>
            <a:r>
              <a:rPr lang="ja-JP" altLang="en-US" sz="2000" dirty="0">
                <a:latin typeface="ＭＳ Ｐゴシック" panose="020B0600070205080204" pitchFamily="50" charset="-128"/>
                <a:ea typeface="ＭＳ Ｐゴシック" panose="020B0600070205080204" pitchFamily="50" charset="-128"/>
              </a:rPr>
              <a:t>設定</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２次元の矩形マップ</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障害物なし・平面</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モジュール，ロボット，タスクは座標を持つ</a:t>
            </a:r>
            <a:endParaRPr lang="en-US" altLang="ja-JP" sz="2000" dirty="0">
              <a:latin typeface="ＭＳ Ｐゴシック" panose="020B0600070205080204" pitchFamily="50" charset="-128"/>
              <a:ea typeface="ＭＳ Ｐゴシック" panose="020B0600070205080204" pitchFamily="50" charset="-128"/>
            </a:endParaRPr>
          </a:p>
        </p:txBody>
      </p:sp>
      <p:sp>
        <p:nvSpPr>
          <p:cNvPr id="8" name="楕円 7">
            <a:extLst>
              <a:ext uri="{FF2B5EF4-FFF2-40B4-BE49-F238E27FC236}">
                <a16:creationId xmlns:a16="http://schemas.microsoft.com/office/drawing/2014/main" id="{78D5AEE8-0774-4679-88A2-3E23F7EEB07E}"/>
              </a:ext>
            </a:extLst>
          </p:cNvPr>
          <p:cNvSpPr/>
          <p:nvPr/>
        </p:nvSpPr>
        <p:spPr>
          <a:xfrm>
            <a:off x="1176865" y="5298596"/>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C23DE948-E4C1-4C9E-914B-C52B4F7F9DE2}"/>
              </a:ext>
            </a:extLst>
          </p:cNvPr>
          <p:cNvSpPr/>
          <p:nvPr/>
        </p:nvSpPr>
        <p:spPr>
          <a:xfrm>
            <a:off x="1964268" y="3689927"/>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9EB0443C-BD43-4707-8DE2-BD50FC9DF2C1}"/>
              </a:ext>
            </a:extLst>
          </p:cNvPr>
          <p:cNvSpPr/>
          <p:nvPr/>
        </p:nvSpPr>
        <p:spPr>
          <a:xfrm>
            <a:off x="2768603" y="3681459"/>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704774F0-E515-462F-8609-0DDA737D86E1}"/>
              </a:ext>
            </a:extLst>
          </p:cNvPr>
          <p:cNvSpPr/>
          <p:nvPr/>
        </p:nvSpPr>
        <p:spPr>
          <a:xfrm>
            <a:off x="1964268" y="4502726"/>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7BA794D3-AE84-4810-B9E4-E1AB457BCE78}"/>
              </a:ext>
            </a:extLst>
          </p:cNvPr>
          <p:cNvSpPr txBox="1"/>
          <p:nvPr/>
        </p:nvSpPr>
        <p:spPr>
          <a:xfrm>
            <a:off x="2172772" y="4807768"/>
            <a:ext cx="1020421"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基地（充電）</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3" name="テキスト ボックス 12">
            <a:extLst>
              <a:ext uri="{FF2B5EF4-FFF2-40B4-BE49-F238E27FC236}">
                <a16:creationId xmlns:a16="http://schemas.microsoft.com/office/drawing/2014/main" id="{7A1450FD-1C57-44D9-A329-C07CD2F6F39D}"/>
              </a:ext>
            </a:extLst>
          </p:cNvPr>
          <p:cNvSpPr txBox="1"/>
          <p:nvPr/>
        </p:nvSpPr>
        <p:spPr>
          <a:xfrm>
            <a:off x="1517091" y="5462451"/>
            <a:ext cx="1251512"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インフレータブル</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4" name="テキスト ボックス 13">
            <a:extLst>
              <a:ext uri="{FF2B5EF4-FFF2-40B4-BE49-F238E27FC236}">
                <a16:creationId xmlns:a16="http://schemas.microsoft.com/office/drawing/2014/main" id="{4004ADD8-C50E-4FEB-BF41-80FDE542BDC8}"/>
              </a:ext>
            </a:extLst>
          </p:cNvPr>
          <p:cNvSpPr txBox="1"/>
          <p:nvPr/>
        </p:nvSpPr>
        <p:spPr>
          <a:xfrm>
            <a:off x="1301527" y="3689927"/>
            <a:ext cx="803621"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太陽光</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5" name="テキスト ボックス 14">
            <a:extLst>
              <a:ext uri="{FF2B5EF4-FFF2-40B4-BE49-F238E27FC236}">
                <a16:creationId xmlns:a16="http://schemas.microsoft.com/office/drawing/2014/main" id="{DC4449C7-14F3-4B21-A9FA-4010CEBA2504}"/>
              </a:ext>
            </a:extLst>
          </p:cNvPr>
          <p:cNvSpPr txBox="1"/>
          <p:nvPr/>
        </p:nvSpPr>
        <p:spPr>
          <a:xfrm>
            <a:off x="2142847" y="3698739"/>
            <a:ext cx="938190"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通信</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6" name="正方形/長方形 15">
            <a:extLst>
              <a:ext uri="{FF2B5EF4-FFF2-40B4-BE49-F238E27FC236}">
                <a16:creationId xmlns:a16="http://schemas.microsoft.com/office/drawing/2014/main" id="{2781B0FD-48B9-458C-B563-DF2971E0F1F3}"/>
              </a:ext>
            </a:extLst>
          </p:cNvPr>
          <p:cNvSpPr/>
          <p:nvPr/>
        </p:nvSpPr>
        <p:spPr>
          <a:xfrm>
            <a:off x="4522404" y="1357518"/>
            <a:ext cx="4320262" cy="784830"/>
          </a:xfrm>
          <a:prstGeom prst="rect">
            <a:avLst/>
          </a:prstGeom>
        </p:spPr>
        <p:txBody>
          <a:bodyPr wrap="square">
            <a:spAutoFit/>
          </a:bodyPr>
          <a:lstStyle/>
          <a:p>
            <a:pPr algn="just" defTabSz="914400">
              <a:spcAft>
                <a:spcPts val="600"/>
              </a:spcAft>
              <a:defRPr/>
            </a:pPr>
            <a:endParaRPr lang="en-US" altLang="ja-JP" sz="2000" dirty="0">
              <a:latin typeface="ＭＳ Ｐゴシック" panose="020B0600070205080204" pitchFamily="50" charset="-128"/>
              <a:ea typeface="ＭＳ Ｐゴシック" panose="020B0600070205080204" pitchFamily="50" charset="-128"/>
            </a:endParaRPr>
          </a:p>
          <a:p>
            <a:pPr marL="457200" indent="-457200"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ロボットは基地でのみ充電可能</a:t>
            </a:r>
            <a:endParaRPr lang="en-US" altLang="ja-JP" sz="20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348556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15C39-A349-FF8D-8684-C896FAF35A68}"/>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3733B64C-9EB6-8294-F4C4-6B4DCB0F833D}"/>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シミュレーション上の実装</a:t>
            </a:r>
            <a:br>
              <a:rPr lang="en-US" altLang="ja-JP" dirty="0">
                <a:latin typeface="ＭＳ Ｐゴシック" panose="020B0600070205080204" pitchFamily="50" charset="-128"/>
                <a:ea typeface="ＭＳ Ｐゴシック" panose="020B0600070205080204" pitchFamily="50" charset="-128"/>
              </a:rPr>
            </a:br>
            <a:r>
              <a:rPr lang="ja-JP" altLang="en-US" sz="3200" dirty="0">
                <a:latin typeface="ＭＳ Ｐゴシック" panose="020B0600070205080204" pitchFamily="50" charset="-128"/>
                <a:ea typeface="ＭＳ Ｐゴシック" panose="020B0600070205080204" pitchFamily="50" charset="-128"/>
              </a:rPr>
              <a:t>タスク編</a:t>
            </a:r>
          </a:p>
        </p:txBody>
      </p:sp>
      <p:sp>
        <p:nvSpPr>
          <p:cNvPr id="4" name="正方形/長方形 3">
            <a:extLst>
              <a:ext uri="{FF2B5EF4-FFF2-40B4-BE49-F238E27FC236}">
                <a16:creationId xmlns:a16="http://schemas.microsoft.com/office/drawing/2014/main" id="{C7D5CD14-5947-40A8-BEEA-7F7DF9B27C10}"/>
              </a:ext>
            </a:extLst>
          </p:cNvPr>
          <p:cNvSpPr/>
          <p:nvPr/>
        </p:nvSpPr>
        <p:spPr>
          <a:xfrm>
            <a:off x="251738" y="1357519"/>
            <a:ext cx="8622097" cy="3400931"/>
          </a:xfrm>
          <a:prstGeom prst="rect">
            <a:avLst/>
          </a:prstGeom>
        </p:spPr>
        <p:txBody>
          <a:bodyPr wrap="square">
            <a:spAutoFit/>
          </a:bodyPr>
          <a:lstStyle/>
          <a:p>
            <a:pPr algn="just" defTabSz="914400">
              <a:spcAft>
                <a:spcPts val="600"/>
              </a:spcAft>
              <a:defRPr/>
            </a:pPr>
            <a:r>
              <a:rPr lang="ja-JP" altLang="en-US" sz="2000" dirty="0">
                <a:latin typeface="ＭＳ Ｐゴシック" panose="020B0600070205080204" pitchFamily="50" charset="-128"/>
                <a:ea typeface="ＭＳ Ｐゴシック" panose="020B0600070205080204" pitchFamily="50" charset="-128"/>
              </a:rPr>
              <a:t>設定</a:t>
            </a:r>
          </a:p>
          <a:p>
            <a:pPr marL="457200" indent="-457200" algn="just" defTabSz="914400">
              <a:spcAft>
                <a:spcPts val="600"/>
              </a:spcAft>
              <a:buFont typeface="Arial" panose="020B0604020202020204" pitchFamily="34" charset="0"/>
              <a:buChar char="•"/>
              <a:defRPr/>
            </a:pP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運搬タスクと加工タスクに大別</a:t>
            </a:r>
            <a:endParaRPr kumimoji="1" lang="en-US" altLang="ja-JP" sz="20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a:p>
            <a:pPr marL="457200" indent="-457200" algn="just" defTabSz="914400">
              <a:spcAft>
                <a:spcPts val="600"/>
              </a:spcAft>
              <a:buFont typeface="Arial" panose="020B0604020202020204" pitchFamily="34" charset="0"/>
              <a:buChar char="•"/>
              <a:defRPr/>
            </a:pP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運搬能力と加工能力</a:t>
            </a:r>
            <a:r>
              <a:rPr kumimoji="1" lang="ja-JP" altLang="en-US" sz="2000" dirty="0">
                <a:solidFill>
                  <a:schemeClr val="dk1"/>
                </a:solidFill>
                <a:latin typeface="ＭＳ Ｐゴシック" panose="020B0600070205080204" pitchFamily="50" charset="-128"/>
                <a:ea typeface="ＭＳ Ｐゴシック" panose="020B0600070205080204" pitchFamily="50" charset="-128"/>
              </a:rPr>
              <a:t>の要求値を設定</a:t>
            </a:r>
            <a:endParaRPr kumimoji="1" lang="en-US" altLang="ja-JP" sz="2000" dirty="0">
              <a:solidFill>
                <a:schemeClr val="dk1"/>
              </a:solidFill>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kumimoji="1" lang="ja-JP" altLang="en-US" sz="2000" dirty="0">
                <a:solidFill>
                  <a:schemeClr val="dk1"/>
                </a:solidFill>
                <a:latin typeface="ＭＳ Ｐゴシック" panose="020B0600070205080204" pitchFamily="50" charset="-128"/>
                <a:ea typeface="ＭＳ Ｐゴシック" panose="020B0600070205080204" pitchFamily="50" charset="-128"/>
              </a:rPr>
              <a:t>タスク間には依存関係がある（実行に際し，特定タスクの完了が必要）</a:t>
            </a:r>
            <a:endParaRPr kumimoji="1" lang="en-US" altLang="ja-JP" sz="2000" dirty="0">
              <a:solidFill>
                <a:schemeClr val="dk1"/>
              </a:solidFill>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kumimoji="1" lang="ja-JP" altLang="en-US" sz="2000" dirty="0">
                <a:solidFill>
                  <a:schemeClr val="dk1"/>
                </a:solidFill>
                <a:latin typeface="ＭＳ Ｐゴシック" panose="020B0600070205080204" pitchFamily="50" charset="-128"/>
                <a:ea typeface="ＭＳ Ｐゴシック" panose="020B0600070205080204" pitchFamily="50" charset="-128"/>
              </a:rPr>
              <a:t>ロボットＡが</a:t>
            </a: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タスクＢ</a:t>
            </a:r>
            <a:r>
              <a:rPr kumimoji="1" lang="ja-JP" altLang="en-US" sz="2000" dirty="0">
                <a:solidFill>
                  <a:schemeClr val="dk1"/>
                </a:solidFill>
                <a:latin typeface="ＭＳ Ｐゴシック" panose="020B0600070205080204" pitchFamily="50" charset="-128"/>
                <a:ea typeface="ＭＳ Ｐゴシック" panose="020B0600070205080204" pitchFamily="50" charset="-128"/>
              </a:rPr>
              <a:t>を</a:t>
            </a: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実行可能な状態のことを「ＡがＢの待機状態」と呼ぶ</a:t>
            </a:r>
            <a:endParaRPr kumimoji="1" lang="en-US" altLang="ja-JP" sz="20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a:p>
            <a:pPr marL="457200" indent="-457200" algn="just" defTabSz="914400">
              <a:spcAft>
                <a:spcPts val="600"/>
              </a:spcAft>
              <a:buFont typeface="Arial" panose="020B0604020202020204" pitchFamily="34" charset="0"/>
              <a:buChar char="•"/>
              <a:defRPr/>
            </a:pP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各タスクにおいて待機状態のロボットの能力値合計が要求値以上で，依存タスクが完了しているとき，１ステップの間タスクが実行される</a:t>
            </a:r>
            <a:endParaRPr kumimoji="1" lang="en-US" altLang="ja-JP" sz="20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a:p>
            <a:pPr marL="457200" indent="-457200" algn="just" defTabSz="914400">
              <a:spcAft>
                <a:spcPts val="600"/>
              </a:spcAft>
              <a:buFont typeface="Arial" panose="020B0604020202020204" pitchFamily="34" charset="0"/>
              <a:buChar char="•"/>
              <a:defRPr/>
            </a:pPr>
            <a:r>
              <a:rPr kumimoji="1" lang="ja-JP" altLang="en-US" sz="2000" dirty="0">
                <a:solidFill>
                  <a:schemeClr val="dk1"/>
                </a:solidFill>
                <a:latin typeface="ＭＳ Ｐゴシック" panose="020B0600070205080204" pitchFamily="50" charset="-128"/>
                <a:ea typeface="ＭＳ Ｐゴシック" panose="020B0600070205080204" pitchFamily="50" charset="-128"/>
              </a:rPr>
              <a:t>各タスクは個別に仕事総量をもつ</a:t>
            </a:r>
            <a:endParaRPr kumimoji="1" lang="en-US" altLang="ja-JP" sz="20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a:p>
            <a:pPr marL="457200" indent="-457200" algn="just" defTabSz="914400">
              <a:spcAft>
                <a:spcPts val="600"/>
              </a:spcAft>
              <a:buFont typeface="Arial" panose="020B0604020202020204" pitchFamily="34" charset="0"/>
              <a:buChar char="•"/>
              <a:defRPr/>
            </a:pPr>
            <a:r>
              <a:rPr kumimoji="1" lang="ja-JP" altLang="en-US" sz="2000" dirty="0">
                <a:solidFill>
                  <a:schemeClr val="dk1"/>
                </a:solidFill>
                <a:latin typeface="ＭＳ Ｐゴシック" panose="020B0600070205080204" pitchFamily="50" charset="-128"/>
                <a:ea typeface="ＭＳ Ｐゴシック" panose="020B0600070205080204" pitchFamily="50" charset="-128"/>
              </a:rPr>
              <a:t>各タスクは１ステップで増加する仕事量を決める関数をもつ</a:t>
            </a:r>
            <a:endPar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p:txBody>
      </p:sp>
      <p:graphicFrame>
        <p:nvGraphicFramePr>
          <p:cNvPr id="6" name="表 2">
            <a:extLst>
              <a:ext uri="{FF2B5EF4-FFF2-40B4-BE49-F238E27FC236}">
                <a16:creationId xmlns:a16="http://schemas.microsoft.com/office/drawing/2014/main" id="{7F9F302E-E1AB-4DD9-B3B4-AFA0CAA01504}"/>
              </a:ext>
            </a:extLst>
          </p:cNvPr>
          <p:cNvGraphicFramePr>
            <a:graphicFrameLocks noGrp="1"/>
          </p:cNvGraphicFramePr>
          <p:nvPr>
            <p:extLst>
              <p:ext uri="{D42A27DB-BD31-4B8C-83A1-F6EECF244321}">
                <p14:modId xmlns:p14="http://schemas.microsoft.com/office/powerpoint/2010/main" val="3645113799"/>
              </p:ext>
            </p:extLst>
          </p:nvPr>
        </p:nvGraphicFramePr>
        <p:xfrm>
          <a:off x="251739" y="5322483"/>
          <a:ext cx="8622096" cy="1112520"/>
        </p:xfrm>
        <a:graphic>
          <a:graphicData uri="http://schemas.openxmlformats.org/drawingml/2006/table">
            <a:tbl>
              <a:tblPr firstRow="1" bandRow="1">
                <a:tableStyleId>{5C22544A-7EE6-4342-B048-85BDC9FD1C3A}</a:tableStyleId>
              </a:tblPr>
              <a:tblGrid>
                <a:gridCol w="1296506">
                  <a:extLst>
                    <a:ext uri="{9D8B030D-6E8A-4147-A177-3AD203B41FA5}">
                      <a16:colId xmlns:a16="http://schemas.microsoft.com/office/drawing/2014/main" val="122968371"/>
                    </a:ext>
                  </a:extLst>
                </a:gridCol>
                <a:gridCol w="7325590">
                  <a:extLst>
                    <a:ext uri="{9D8B030D-6E8A-4147-A177-3AD203B41FA5}">
                      <a16:colId xmlns:a16="http://schemas.microsoft.com/office/drawing/2014/main" val="532760805"/>
                    </a:ext>
                  </a:extLst>
                </a:gridCol>
              </a:tblGrid>
              <a:tr h="370840">
                <a:tc>
                  <a:txBody>
                    <a:bodyPr/>
                    <a:lstStyle/>
                    <a:p>
                      <a:r>
                        <a:rPr kumimoji="1" lang="ja-JP" altLang="en-US" dirty="0"/>
                        <a:t>カテゴリ</a:t>
                      </a:r>
                    </a:p>
                  </a:txBody>
                  <a:tcPr/>
                </a:tc>
                <a:tc>
                  <a:txBody>
                    <a:bodyPr/>
                    <a:lstStyle/>
                    <a:p>
                      <a:r>
                        <a:rPr kumimoji="1" lang="ja-JP" altLang="en-US" dirty="0"/>
                        <a:t>仕事増加量の計算式</a:t>
                      </a:r>
                    </a:p>
                  </a:txBody>
                  <a:tcPr/>
                </a:tc>
                <a:extLst>
                  <a:ext uri="{0D108BD9-81ED-4DB2-BD59-A6C34878D82A}">
                    <a16:rowId xmlns:a16="http://schemas.microsoft.com/office/drawing/2014/main" val="756848831"/>
                  </a:ext>
                </a:extLst>
              </a:tr>
              <a:tr h="370840">
                <a:tc>
                  <a:txBody>
                    <a:bodyPr/>
                    <a:lstStyle/>
                    <a:p>
                      <a:r>
                        <a:rPr kumimoji="1" lang="ja-JP" altLang="en-US" sz="1800" b="0" kern="1200" dirty="0">
                          <a:solidFill>
                            <a:schemeClr val="dk1"/>
                          </a:solidFill>
                          <a:effectLst/>
                          <a:latin typeface="ＭＳ Ｐゴシック" panose="020B0600070205080204" pitchFamily="50" charset="-128"/>
                          <a:ea typeface="ＭＳ Ｐゴシック" panose="020B0600070205080204" pitchFamily="50" charset="-128"/>
                          <a:cs typeface="+mn-cs"/>
                        </a:rPr>
                        <a:t>運搬タスク</a:t>
                      </a:r>
                    </a:p>
                  </a:txBody>
                  <a:tcPr/>
                </a:tc>
                <a:tc>
                  <a:txBody>
                    <a:bodyPr/>
                    <a:lstStyle/>
                    <a:p>
                      <a:r>
                        <a:rPr kumimoji="1" lang="ja-JP" altLang="en-US" dirty="0">
                          <a:latin typeface="ＭＳ Ｐゴシック" panose="020B0600070205080204" pitchFamily="50" charset="-128"/>
                          <a:ea typeface="ＭＳ Ｐゴシック" panose="020B0600070205080204" pitchFamily="50" charset="-128"/>
                        </a:rPr>
                        <a:t>待機状態のロボットのうち最も移動能力の低いロボットの能力値</a:t>
                      </a:r>
                      <a:r>
                        <a:rPr kumimoji="1" lang="en-US" altLang="ja-JP" dirty="0">
                          <a:latin typeface="ＭＳ Ｐゴシック" panose="020B0600070205080204" pitchFamily="50" charset="-128"/>
                          <a:ea typeface="ＭＳ Ｐゴシック" panose="020B0600070205080204" pitchFamily="50" charset="-128"/>
                        </a:rPr>
                        <a:t>×0.5</a:t>
                      </a:r>
                      <a:endParaRPr kumimoji="1" lang="ja-JP" altLang="en-US"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2699448892"/>
                  </a:ext>
                </a:extLst>
              </a:tr>
              <a:tr h="370840">
                <a:tc>
                  <a:txBody>
                    <a:bodyPr/>
                    <a:lstStyle/>
                    <a:p>
                      <a:r>
                        <a:rPr kumimoji="1" lang="ja-JP" altLang="en-US" dirty="0">
                          <a:latin typeface="ＭＳ Ｐゴシック" panose="020B0600070205080204" pitchFamily="50" charset="-128"/>
                          <a:ea typeface="ＭＳ Ｐゴシック" panose="020B0600070205080204" pitchFamily="50" charset="-128"/>
                        </a:rPr>
                        <a:t>加工</a:t>
                      </a:r>
                      <a:r>
                        <a:rPr kumimoji="1" lang="ja-JP" altLang="en-US" sz="1800" b="0" kern="1200" dirty="0">
                          <a:solidFill>
                            <a:schemeClr val="dk1"/>
                          </a:solidFill>
                          <a:effectLst/>
                          <a:latin typeface="ＭＳ Ｐゴシック" panose="020B0600070205080204" pitchFamily="50" charset="-128"/>
                          <a:ea typeface="ＭＳ Ｐゴシック" panose="020B0600070205080204" pitchFamily="50" charset="-128"/>
                          <a:cs typeface="+mn-cs"/>
                        </a:rPr>
                        <a:t>タスク</a:t>
                      </a:r>
                      <a:endParaRPr kumimoji="1" lang="ja-JP" altLang="en-US" dirty="0">
                        <a:latin typeface="ＭＳ Ｐゴシック" panose="020B0600070205080204" pitchFamily="50" charset="-128"/>
                        <a:ea typeface="ＭＳ Ｐゴシック" panose="020B0600070205080204" pitchFamily="50" charset="-128"/>
                      </a:endParaRPr>
                    </a:p>
                  </a:txBody>
                  <a:tcPr/>
                </a:tc>
                <a:tc>
                  <a:txBody>
                    <a:bodyPr/>
                    <a:lstStyle/>
                    <a:p>
                      <a:r>
                        <a:rPr kumimoji="1" lang="ja-JP" altLang="en-US" dirty="0">
                          <a:latin typeface="ＭＳ Ｐゴシック" panose="020B0600070205080204" pitchFamily="50" charset="-128"/>
                          <a:ea typeface="ＭＳ Ｐゴシック" panose="020B0600070205080204" pitchFamily="50" charset="-128"/>
                        </a:rPr>
                        <a:t>固定値（１）</a:t>
                      </a:r>
                    </a:p>
                  </a:txBody>
                  <a:tcPr/>
                </a:tc>
                <a:extLst>
                  <a:ext uri="{0D108BD9-81ED-4DB2-BD59-A6C34878D82A}">
                    <a16:rowId xmlns:a16="http://schemas.microsoft.com/office/drawing/2014/main" val="1108803350"/>
                  </a:ext>
                </a:extLst>
              </a:tr>
            </a:tbl>
          </a:graphicData>
        </a:graphic>
      </p:graphicFrame>
      <p:sp>
        <p:nvSpPr>
          <p:cNvPr id="7" name="テキスト ボックス 6">
            <a:extLst>
              <a:ext uri="{FF2B5EF4-FFF2-40B4-BE49-F238E27FC236}">
                <a16:creationId xmlns:a16="http://schemas.microsoft.com/office/drawing/2014/main" id="{6D90A9B0-4392-4660-A661-D824655283C1}"/>
              </a:ext>
            </a:extLst>
          </p:cNvPr>
          <p:cNvSpPr txBox="1"/>
          <p:nvPr/>
        </p:nvSpPr>
        <p:spPr>
          <a:xfrm>
            <a:off x="2558521" y="4860818"/>
            <a:ext cx="3956579" cy="461665"/>
          </a:xfrm>
          <a:prstGeom prst="rect">
            <a:avLst/>
          </a:prstGeom>
          <a:noFill/>
        </p:spPr>
        <p:txBody>
          <a:bodyPr wrap="square">
            <a:spAutoFit/>
          </a:bodyPr>
          <a:lstStyle/>
          <a:p>
            <a:pPr algn="ctr"/>
            <a:r>
              <a:rPr lang="ja-JP" altLang="en-US" sz="2400" dirty="0">
                <a:latin typeface="ＭＳ Ｐゴシック" panose="020B0600070205080204" pitchFamily="50" charset="-128"/>
                <a:ea typeface="ＭＳ Ｐゴシック" panose="020B0600070205080204" pitchFamily="50" charset="-128"/>
              </a:rPr>
              <a:t>１ステップの仕事量の例</a:t>
            </a:r>
            <a:endParaRPr lang="ja-JP" altLang="en-US" sz="2400" dirty="0"/>
          </a:p>
        </p:txBody>
      </p:sp>
    </p:spTree>
    <p:extLst>
      <p:ext uri="{BB962C8B-B14F-4D97-AF65-F5344CB8AC3E}">
        <p14:creationId xmlns:p14="http://schemas.microsoft.com/office/powerpoint/2010/main" val="13086093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15C39-A349-FF8D-8684-C896FAF35A68}"/>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3733B64C-9EB6-8294-F4C4-6B4DCB0F833D}"/>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シミュレーション上の実装</a:t>
            </a:r>
            <a:br>
              <a:rPr lang="en-US" altLang="ja-JP" dirty="0">
                <a:latin typeface="ＭＳ Ｐゴシック" panose="020B0600070205080204" pitchFamily="50" charset="-128"/>
                <a:ea typeface="ＭＳ Ｐゴシック" panose="020B0600070205080204" pitchFamily="50" charset="-128"/>
              </a:rPr>
            </a:br>
            <a:r>
              <a:rPr lang="ja-JP" altLang="en-US" sz="3200" dirty="0">
                <a:latin typeface="ＭＳ Ｐゴシック" panose="020B0600070205080204" pitchFamily="50" charset="-128"/>
                <a:ea typeface="ＭＳ Ｐゴシック" panose="020B0600070205080204" pitchFamily="50" charset="-128"/>
              </a:rPr>
              <a:t>タスク編（つづき）</a:t>
            </a:r>
          </a:p>
        </p:txBody>
      </p:sp>
      <p:sp>
        <p:nvSpPr>
          <p:cNvPr id="4" name="正方形/長方形 3">
            <a:extLst>
              <a:ext uri="{FF2B5EF4-FFF2-40B4-BE49-F238E27FC236}">
                <a16:creationId xmlns:a16="http://schemas.microsoft.com/office/drawing/2014/main" id="{C7D5CD14-5947-40A8-BEEA-7F7DF9B27C10}"/>
              </a:ext>
            </a:extLst>
          </p:cNvPr>
          <p:cNvSpPr/>
          <p:nvPr/>
        </p:nvSpPr>
        <p:spPr>
          <a:xfrm>
            <a:off x="251738" y="1357519"/>
            <a:ext cx="8622097" cy="2554545"/>
          </a:xfrm>
          <a:prstGeom prst="rect">
            <a:avLst/>
          </a:prstGeom>
        </p:spPr>
        <p:txBody>
          <a:bodyPr wrap="square">
            <a:spAutoFit/>
          </a:bodyPr>
          <a:lstStyle/>
          <a:p>
            <a:pPr algn="just" defTabSz="914400">
              <a:spcAft>
                <a:spcPts val="600"/>
              </a:spcAft>
              <a:defRPr/>
            </a:pPr>
            <a:r>
              <a:rPr lang="ja-JP" altLang="en-US" sz="2000" dirty="0">
                <a:latin typeface="ＭＳ Ｐゴシック" panose="020B0600070205080204" pitchFamily="50" charset="-128"/>
                <a:ea typeface="ＭＳ Ｐゴシック" panose="020B0600070205080204" pitchFamily="50" charset="-128"/>
              </a:rPr>
              <a:t>設定</a:t>
            </a:r>
          </a:p>
          <a:p>
            <a:pPr marL="457200" indent="-457200" algn="just" defTabSz="914400">
              <a:spcAft>
                <a:spcPts val="600"/>
              </a:spcAft>
              <a:buFont typeface="Arial" panose="020B0604020202020204" pitchFamily="34" charset="0"/>
              <a:buChar char="•"/>
              <a:defRPr/>
            </a:pP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運搬タスクの仕事総量は目的地間の距離</a:t>
            </a:r>
            <a:endParaRPr kumimoji="1" lang="en-US" altLang="ja-JP" sz="20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a:p>
            <a:pPr marL="457200" indent="-457200" algn="just" defTabSz="914400">
              <a:spcAft>
                <a:spcPts val="600"/>
              </a:spcAft>
              <a:buFont typeface="Arial" panose="020B0604020202020204" pitchFamily="34" charset="0"/>
              <a:buChar char="•"/>
              <a:defRPr/>
            </a:pP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加工タスクの仕事総量は必要な作業ステップ数に該当</a:t>
            </a:r>
            <a:endParaRPr kumimoji="1" lang="en-US" altLang="ja-JP" sz="20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a:p>
            <a:pPr marL="457200" indent="-457200" algn="just" defTabSz="914400">
              <a:spcAft>
                <a:spcPts val="600"/>
              </a:spcAft>
              <a:buFont typeface="Arial" panose="020B0604020202020204" pitchFamily="34" charset="0"/>
              <a:buChar char="•"/>
              <a:defRPr/>
            </a:pPr>
            <a:r>
              <a:rPr kumimoji="1" lang="ja-JP" altLang="en-US" sz="2000" dirty="0">
                <a:solidFill>
                  <a:schemeClr val="dk1"/>
                </a:solidFill>
                <a:latin typeface="ＭＳ Ｐゴシック" panose="020B0600070205080204" pitchFamily="50" charset="-128"/>
                <a:ea typeface="ＭＳ Ｐゴシック" panose="020B0600070205080204" pitchFamily="50" charset="-128"/>
              </a:rPr>
              <a:t>タスク中であろうとも，バッテリー切れの前に必ず充電に戻るため，バッテリー切れ行動不能は通常起こらない．</a:t>
            </a: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モジュール組み換えで起こる可能性はある．</a:t>
            </a:r>
            <a:endParaRPr kumimoji="1" lang="en-US" altLang="ja-JP" sz="2000" dirty="0">
              <a:solidFill>
                <a:schemeClr val="dk1"/>
              </a:solidFill>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バッテリー切れへの対応はしない</a:t>
            </a:r>
          </a:p>
        </p:txBody>
      </p:sp>
    </p:spTree>
    <p:extLst>
      <p:ext uri="{BB962C8B-B14F-4D97-AF65-F5344CB8AC3E}">
        <p14:creationId xmlns:p14="http://schemas.microsoft.com/office/powerpoint/2010/main" val="8750535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15C39-A349-FF8D-8684-C896FAF35A68}"/>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3733B64C-9EB6-8294-F4C4-6B4DCB0F833D}"/>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シミュレーション上の実装</a:t>
            </a:r>
            <a:br>
              <a:rPr lang="en-US" altLang="ja-JP" dirty="0">
                <a:latin typeface="ＭＳ Ｐゴシック" panose="020B0600070205080204" pitchFamily="50" charset="-128"/>
                <a:ea typeface="ＭＳ Ｐゴシック" panose="020B0600070205080204" pitchFamily="50" charset="-128"/>
              </a:rPr>
            </a:br>
            <a:r>
              <a:rPr lang="ja-JP" altLang="en-US" sz="3200" dirty="0">
                <a:latin typeface="ＭＳ Ｐゴシック" panose="020B0600070205080204" pitchFamily="50" charset="-128"/>
                <a:ea typeface="ＭＳ Ｐゴシック" panose="020B0600070205080204" pitchFamily="50" charset="-128"/>
              </a:rPr>
              <a:t>故障シナリオ編</a:t>
            </a:r>
          </a:p>
        </p:txBody>
      </p:sp>
      <p:sp>
        <p:nvSpPr>
          <p:cNvPr id="4" name="正方形/長方形 3">
            <a:extLst>
              <a:ext uri="{FF2B5EF4-FFF2-40B4-BE49-F238E27FC236}">
                <a16:creationId xmlns:a16="http://schemas.microsoft.com/office/drawing/2014/main" id="{C7D5CD14-5947-40A8-BEEA-7F7DF9B27C10}"/>
              </a:ext>
            </a:extLst>
          </p:cNvPr>
          <p:cNvSpPr/>
          <p:nvPr/>
        </p:nvSpPr>
        <p:spPr>
          <a:xfrm>
            <a:off x="251738" y="1357519"/>
            <a:ext cx="8622097" cy="1554272"/>
          </a:xfrm>
          <a:prstGeom prst="rect">
            <a:avLst/>
          </a:prstGeom>
        </p:spPr>
        <p:txBody>
          <a:bodyPr wrap="square">
            <a:spAutoFit/>
          </a:bodyPr>
          <a:lstStyle/>
          <a:p>
            <a:pPr algn="just" defTabSz="914400">
              <a:spcAft>
                <a:spcPts val="600"/>
              </a:spcAft>
              <a:defRPr/>
            </a:pPr>
            <a:r>
              <a:rPr lang="ja-JP" altLang="en-US" sz="2000" dirty="0">
                <a:latin typeface="ＭＳ Ｐゴシック" panose="020B0600070205080204" pitchFamily="50" charset="-128"/>
                <a:ea typeface="ＭＳ Ｐゴシック" panose="020B0600070205080204" pitchFamily="50" charset="-128"/>
              </a:rPr>
              <a:t>設定</a:t>
            </a:r>
          </a:p>
          <a:p>
            <a:pPr marL="457200" indent="-457200" algn="just" defTabSz="914400">
              <a:spcAft>
                <a:spcPts val="600"/>
              </a:spcAft>
              <a:buFont typeface="Arial" panose="020B0604020202020204" pitchFamily="34" charset="0"/>
              <a:buChar char="•"/>
              <a:defRPr/>
            </a:pPr>
            <a:r>
              <a:rPr kumimoji="1" lang="ja-JP" altLang="en-US" sz="2000" dirty="0">
                <a:solidFill>
                  <a:schemeClr val="dk1"/>
                </a:solidFill>
                <a:latin typeface="ＭＳ Ｐゴシック" panose="020B0600070205080204" pitchFamily="50" charset="-128"/>
                <a:ea typeface="ＭＳ Ｐゴシック" panose="020B0600070205080204" pitchFamily="50" charset="-128"/>
              </a:rPr>
              <a:t>行動内容に依存した確率で故障するシナリオ</a:t>
            </a:r>
            <a:endParaRPr kumimoji="1" lang="en-US" altLang="ja-JP" sz="2000" dirty="0">
              <a:solidFill>
                <a:schemeClr val="dk1"/>
              </a:solidFill>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モジュールの種類に依存した確率で故障するシナリオ</a:t>
            </a:r>
            <a:endParaRPr kumimoji="1" lang="en-US" altLang="ja-JP" sz="20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a:p>
            <a:pPr marL="457200" indent="-457200" algn="just" defTabSz="914400">
              <a:spcAft>
                <a:spcPts val="600"/>
              </a:spcAft>
              <a:buFont typeface="Arial" panose="020B0604020202020204" pitchFamily="34" charset="0"/>
              <a:buChar char="•"/>
              <a:defRPr/>
            </a:pPr>
            <a:endPar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p:txBody>
      </p:sp>
    </p:spTree>
    <p:extLst>
      <p:ext uri="{BB962C8B-B14F-4D97-AF65-F5344CB8AC3E}">
        <p14:creationId xmlns:p14="http://schemas.microsoft.com/office/powerpoint/2010/main" val="11117041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414AF-4D74-F902-726E-2B181B2FDBB6}"/>
            </a:ext>
          </a:extLst>
        </p:cNvPr>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520F9B87-A7F3-F402-43C8-6E13836BA72D}"/>
              </a:ext>
            </a:extLst>
          </p:cNvPr>
          <p:cNvSpPr/>
          <p:nvPr/>
        </p:nvSpPr>
        <p:spPr>
          <a:xfrm>
            <a:off x="2995409" y="4217902"/>
            <a:ext cx="1542625" cy="12960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タイトル 1">
            <a:extLst>
              <a:ext uri="{FF2B5EF4-FFF2-40B4-BE49-F238E27FC236}">
                <a16:creationId xmlns:a16="http://schemas.microsoft.com/office/drawing/2014/main" id="{86B11BEC-8F3E-1B65-E426-8EBF0B01C5B5}"/>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技術的なカベ</a:t>
            </a:r>
            <a:br>
              <a:rPr lang="en-US" altLang="ja-JP" dirty="0">
                <a:latin typeface="ＭＳ Ｐゴシック" panose="020B0600070205080204" pitchFamily="50" charset="-128"/>
                <a:ea typeface="ＭＳ Ｐゴシック" panose="020B0600070205080204" pitchFamily="50" charset="-128"/>
              </a:rPr>
            </a:br>
            <a:r>
              <a:rPr lang="ja-JP" altLang="en-US" sz="2700" dirty="0">
                <a:solidFill>
                  <a:schemeClr val="tx2">
                    <a:lumMod val="75000"/>
                    <a:lumOff val="25000"/>
                  </a:schemeClr>
                </a:solidFill>
                <a:latin typeface="MS PGothic" panose="020B0600070205080204" pitchFamily="34" charset="-128"/>
                <a:ea typeface="MS PGothic" panose="020B0600070205080204" pitchFamily="34" charset="-128"/>
                <a:cs typeface="Arial" panose="020B0604020202020204" pitchFamily="34" charset="0"/>
              </a:rPr>
              <a:t>２種類の最適化問題</a:t>
            </a:r>
            <a:endParaRPr lang="ja-JP" altLang="en-US" dirty="0">
              <a:solidFill>
                <a:schemeClr val="tx2">
                  <a:lumMod val="75000"/>
                  <a:lumOff val="25000"/>
                </a:schemeClr>
              </a:solidFill>
              <a:latin typeface="ＭＳ Ｐゴシック" panose="020B0600070205080204" pitchFamily="50" charset="-128"/>
              <a:ea typeface="ＭＳ Ｐゴシック" panose="020B0600070205080204" pitchFamily="50" charset="-128"/>
            </a:endParaRPr>
          </a:p>
        </p:txBody>
      </p:sp>
      <p:pic>
        <p:nvPicPr>
          <p:cNvPr id="2" name="Picture 2">
            <a:extLst>
              <a:ext uri="{FF2B5EF4-FFF2-40B4-BE49-F238E27FC236}">
                <a16:creationId xmlns:a16="http://schemas.microsoft.com/office/drawing/2014/main" id="{6B9FB760-068D-DF66-F250-8F1AFD4558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641" t="7357" r="20959" b="18643"/>
          <a:stretch/>
        </p:blipFill>
        <p:spPr bwMode="auto">
          <a:xfrm>
            <a:off x="764712" y="4812889"/>
            <a:ext cx="1158915" cy="79788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2555DF2B-8355-0F11-E330-5AA5B3E260B7}"/>
              </a:ext>
            </a:extLst>
          </p:cNvPr>
          <p:cNvSpPr txBox="1"/>
          <p:nvPr/>
        </p:nvSpPr>
        <p:spPr>
          <a:xfrm>
            <a:off x="149452" y="3967007"/>
            <a:ext cx="2642203" cy="707886"/>
          </a:xfrm>
          <a:prstGeom prst="rect">
            <a:avLst/>
          </a:prstGeom>
          <a:noFill/>
        </p:spPr>
        <p:txBody>
          <a:bodyPr wrap="square" rtlCol="0">
            <a:spAutoFit/>
          </a:bodyPr>
          <a:lstStyle/>
          <a:p>
            <a:pPr algn="ctr" defTabSz="914400">
              <a:defRPr/>
            </a:pPr>
            <a:r>
              <a:rPr lang="ja-JP" altLang="en-US" sz="2000" dirty="0">
                <a:latin typeface="ＭＳ Ｐゴシック" panose="020B0600070205080204" pitchFamily="50" charset="-128"/>
                <a:ea typeface="ＭＳ Ｐゴシック" panose="020B0600070205080204" pitchFamily="50" charset="-128"/>
              </a:rPr>
              <a:t>利用可能な</a:t>
            </a:r>
            <a:endParaRPr lang="en-US" altLang="ja-JP" sz="2000" dirty="0">
              <a:latin typeface="ＭＳ Ｐゴシック" panose="020B0600070205080204" pitchFamily="50" charset="-128"/>
              <a:ea typeface="ＭＳ Ｐゴシック" panose="020B0600070205080204" pitchFamily="50" charset="-128"/>
            </a:endParaRPr>
          </a:p>
          <a:p>
            <a:pPr algn="ctr" defTabSz="914400">
              <a:defRPr/>
            </a:pPr>
            <a:r>
              <a:rPr lang="ja-JP" altLang="en-US" sz="2000" dirty="0">
                <a:latin typeface="ＭＳ Ｐゴシック" panose="020B0600070205080204" pitchFamily="50" charset="-128"/>
                <a:ea typeface="ＭＳ Ｐゴシック" panose="020B0600070205080204" pitchFamily="50" charset="-128"/>
              </a:rPr>
              <a:t>モジュールリソース</a:t>
            </a:r>
            <a:endParaRPr lang="en-US" altLang="ja-JP" sz="2000" dirty="0">
              <a:solidFill>
                <a:prstClr val="black"/>
              </a:solidFill>
              <a:latin typeface="ＭＳ Ｐゴシック" panose="020B0600070205080204" pitchFamily="50" charset="-128"/>
              <a:ea typeface="ＭＳ Ｐゴシック" panose="020B0600070205080204" pitchFamily="50" charset="-128"/>
            </a:endParaRPr>
          </a:p>
        </p:txBody>
      </p:sp>
      <p:pic>
        <p:nvPicPr>
          <p:cNvPr id="4" name="Picture 4">
            <a:extLst>
              <a:ext uri="{FF2B5EF4-FFF2-40B4-BE49-F238E27FC236}">
                <a16:creationId xmlns:a16="http://schemas.microsoft.com/office/drawing/2014/main" id="{D19EDF0A-FBCA-23F8-13C8-F7A3712C53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498" t="11851" r="26327" b="11396"/>
          <a:stretch/>
        </p:blipFill>
        <p:spPr bwMode="auto">
          <a:xfrm>
            <a:off x="1451689" y="5591310"/>
            <a:ext cx="1319637" cy="90996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D455CB2F-9AF0-02AF-2303-CC861C3FBFC3}"/>
              </a:ext>
            </a:extLst>
          </p:cNvPr>
          <p:cNvSpPr txBox="1"/>
          <p:nvPr/>
        </p:nvSpPr>
        <p:spPr>
          <a:xfrm>
            <a:off x="1307327" y="5263379"/>
            <a:ext cx="1022290" cy="369332"/>
          </a:xfrm>
          <a:prstGeom prst="rect">
            <a:avLst/>
          </a:prstGeom>
          <a:noFill/>
        </p:spPr>
        <p:txBody>
          <a:bodyPr wrap="square" rtlCol="0">
            <a:spAutoFit/>
          </a:bodyPr>
          <a:lstStyle/>
          <a:p>
            <a:pPr algn="ctr" defTabSz="914400">
              <a:defRPr/>
            </a:pPr>
            <a:r>
              <a:rPr lang="en-US" altLang="ja-JP" dirty="0">
                <a:solidFill>
                  <a:schemeClr val="accent2"/>
                </a:solidFill>
                <a:latin typeface="ＭＳ Ｐゴシック" panose="020B0600070205080204" pitchFamily="50" charset="-128"/>
                <a:ea typeface="ＭＳ Ｐゴシック" panose="020B0600070205080204" pitchFamily="50" charset="-128"/>
              </a:rPr>
              <a:t>Limb</a:t>
            </a:r>
          </a:p>
        </p:txBody>
      </p:sp>
      <p:sp>
        <p:nvSpPr>
          <p:cNvPr id="6" name="テキスト ボックス 5">
            <a:extLst>
              <a:ext uri="{FF2B5EF4-FFF2-40B4-BE49-F238E27FC236}">
                <a16:creationId xmlns:a16="http://schemas.microsoft.com/office/drawing/2014/main" id="{3DBA9D3F-951F-1F0C-8A3A-6A42E2E351CE}"/>
              </a:ext>
            </a:extLst>
          </p:cNvPr>
          <p:cNvSpPr txBox="1"/>
          <p:nvPr/>
        </p:nvSpPr>
        <p:spPr>
          <a:xfrm>
            <a:off x="1959053" y="6297146"/>
            <a:ext cx="1022290" cy="369332"/>
          </a:xfrm>
          <a:prstGeom prst="rect">
            <a:avLst/>
          </a:prstGeom>
          <a:noFill/>
        </p:spPr>
        <p:txBody>
          <a:bodyPr wrap="square" rtlCol="0">
            <a:spAutoFit/>
          </a:bodyPr>
          <a:lstStyle/>
          <a:p>
            <a:pPr algn="ctr" defTabSz="914400">
              <a:defRPr/>
            </a:pPr>
            <a:r>
              <a:rPr lang="en-US" altLang="ja-JP" dirty="0">
                <a:solidFill>
                  <a:schemeClr val="accent2"/>
                </a:solidFill>
                <a:latin typeface="ＭＳ Ｐゴシック" panose="020B0600070205080204" pitchFamily="50" charset="-128"/>
                <a:ea typeface="ＭＳ Ｐゴシック" panose="020B0600070205080204" pitchFamily="50" charset="-128"/>
              </a:rPr>
              <a:t>Wheel</a:t>
            </a:r>
          </a:p>
        </p:txBody>
      </p:sp>
      <p:pic>
        <p:nvPicPr>
          <p:cNvPr id="7" name="図 6">
            <a:extLst>
              <a:ext uri="{FF2B5EF4-FFF2-40B4-BE49-F238E27FC236}">
                <a16:creationId xmlns:a16="http://schemas.microsoft.com/office/drawing/2014/main" id="{FAF857DD-C81A-55C5-1E06-A05578947FCB}"/>
              </a:ext>
            </a:extLst>
          </p:cNvPr>
          <p:cNvPicPr>
            <a:picLocks noChangeAspect="1"/>
          </p:cNvPicPr>
          <p:nvPr/>
        </p:nvPicPr>
        <p:blipFill rotWithShape="1">
          <a:blip r:embed="rId4"/>
          <a:srcRect l="16237" t="11826" r="16725" b="29754"/>
          <a:stretch/>
        </p:blipFill>
        <p:spPr>
          <a:xfrm>
            <a:off x="92895" y="5608738"/>
            <a:ext cx="1251274" cy="873074"/>
          </a:xfrm>
          <a:prstGeom prst="ellipse">
            <a:avLst/>
          </a:prstGeom>
          <a:ln>
            <a:noFill/>
          </a:ln>
          <a:effectLst>
            <a:softEdge rad="112500"/>
          </a:effectLst>
        </p:spPr>
      </p:pic>
      <p:sp>
        <p:nvSpPr>
          <p:cNvPr id="8" name="テキスト ボックス 7">
            <a:extLst>
              <a:ext uri="{FF2B5EF4-FFF2-40B4-BE49-F238E27FC236}">
                <a16:creationId xmlns:a16="http://schemas.microsoft.com/office/drawing/2014/main" id="{82186E51-0C97-F2F9-536F-4E8B42BCAD19}"/>
              </a:ext>
            </a:extLst>
          </p:cNvPr>
          <p:cNvSpPr txBox="1"/>
          <p:nvPr/>
        </p:nvSpPr>
        <p:spPr>
          <a:xfrm>
            <a:off x="675231" y="6311371"/>
            <a:ext cx="1022290" cy="369332"/>
          </a:xfrm>
          <a:prstGeom prst="rect">
            <a:avLst/>
          </a:prstGeom>
          <a:noFill/>
        </p:spPr>
        <p:txBody>
          <a:bodyPr wrap="square" rtlCol="0">
            <a:spAutoFit/>
          </a:bodyPr>
          <a:lstStyle/>
          <a:p>
            <a:pPr algn="ctr" defTabSz="914400">
              <a:defRPr/>
            </a:pPr>
            <a:r>
              <a:rPr lang="en-US" altLang="ja-JP" dirty="0">
                <a:solidFill>
                  <a:schemeClr val="accent2"/>
                </a:solidFill>
                <a:latin typeface="ＭＳ Ｐゴシック" panose="020B0600070205080204" pitchFamily="50" charset="-128"/>
                <a:ea typeface="ＭＳ Ｐゴシック" panose="020B0600070205080204" pitchFamily="50" charset="-128"/>
              </a:rPr>
              <a:t>Body</a:t>
            </a:r>
          </a:p>
        </p:txBody>
      </p:sp>
      <p:pic>
        <p:nvPicPr>
          <p:cNvPr id="9" name="Picture 6" descr="矢印 右上がりイラスト｜無料イラスト・フリー素材なら「イラストAC」">
            <a:extLst>
              <a:ext uri="{FF2B5EF4-FFF2-40B4-BE49-F238E27FC236}">
                <a16:creationId xmlns:a16="http://schemas.microsoft.com/office/drawing/2014/main" id="{B6DF61C7-72BE-2642-C86C-69C1AF8C8757}"/>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52323" y="5382177"/>
            <a:ext cx="1443848" cy="969245"/>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86CC2678-03C0-5EB2-3FAF-08185A740F2A}"/>
              </a:ext>
            </a:extLst>
          </p:cNvPr>
          <p:cNvSpPr txBox="1"/>
          <p:nvPr/>
        </p:nvSpPr>
        <p:spPr>
          <a:xfrm>
            <a:off x="2852211" y="3259121"/>
            <a:ext cx="3068008" cy="707886"/>
          </a:xfrm>
          <a:prstGeom prst="rect">
            <a:avLst/>
          </a:prstGeom>
          <a:noFill/>
        </p:spPr>
        <p:txBody>
          <a:bodyPr wrap="square">
            <a:spAutoFit/>
          </a:bodyPr>
          <a:lstStyle/>
          <a:p>
            <a:pPr algn="ctr"/>
            <a:r>
              <a:rPr lang="ja-JP" altLang="en-US" sz="2000" dirty="0">
                <a:latin typeface="ＭＳ Ｐゴシック" panose="020B0600070205080204" pitchFamily="50" charset="-128"/>
                <a:ea typeface="ＭＳ Ｐゴシック" panose="020B0600070205080204" pitchFamily="50" charset="-128"/>
              </a:rPr>
              <a:t>特性の異なる様々な</a:t>
            </a:r>
            <a:endParaRPr lang="en-US" altLang="ja-JP" sz="2000" dirty="0">
              <a:latin typeface="ＭＳ Ｐゴシック" panose="020B0600070205080204" pitchFamily="50" charset="-128"/>
              <a:ea typeface="ＭＳ Ｐゴシック" panose="020B0600070205080204" pitchFamily="50" charset="-128"/>
            </a:endParaRPr>
          </a:p>
          <a:p>
            <a:pPr algn="ctr"/>
            <a:r>
              <a:rPr lang="ja-JP" altLang="en-US" sz="2000" dirty="0">
                <a:latin typeface="ＭＳ Ｐゴシック" panose="020B0600070205080204" pitchFamily="50" charset="-128"/>
                <a:ea typeface="ＭＳ Ｐゴシック" panose="020B0600070205080204" pitchFamily="50" charset="-128"/>
              </a:rPr>
              <a:t>モジュール組合せ</a:t>
            </a:r>
            <a:endParaRPr lang="en-US" altLang="ja-JP" sz="2000" dirty="0">
              <a:latin typeface="ＭＳ Ｐゴシック" panose="020B0600070205080204" pitchFamily="50" charset="-128"/>
              <a:ea typeface="ＭＳ Ｐゴシック" panose="020B0600070205080204" pitchFamily="50" charset="-128"/>
            </a:endParaRPr>
          </a:p>
        </p:txBody>
      </p:sp>
      <p:sp>
        <p:nvSpPr>
          <p:cNvPr id="12" name="四角形: 角を丸くする 11">
            <a:extLst>
              <a:ext uri="{FF2B5EF4-FFF2-40B4-BE49-F238E27FC236}">
                <a16:creationId xmlns:a16="http://schemas.microsoft.com/office/drawing/2014/main" id="{8916D2CB-8C2E-7E64-79D4-48F35F05EB08}"/>
              </a:ext>
            </a:extLst>
          </p:cNvPr>
          <p:cNvSpPr/>
          <p:nvPr/>
        </p:nvSpPr>
        <p:spPr>
          <a:xfrm>
            <a:off x="4608263" y="4217902"/>
            <a:ext cx="1476752" cy="12960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230C02B4-E7F5-69B1-698E-0B83EFE34626}"/>
              </a:ext>
            </a:extLst>
          </p:cNvPr>
          <p:cNvPicPr>
            <a:picLocks noChangeAspect="1"/>
          </p:cNvPicPr>
          <p:nvPr/>
        </p:nvPicPr>
        <p:blipFill rotWithShape="1">
          <a:blip r:embed="rId6">
            <a:extLst>
              <a:ext uri="{28A0092B-C50C-407E-A947-70E740481C1C}">
                <a14:useLocalDpi xmlns:a14="http://schemas.microsoft.com/office/drawing/2010/main" val="0"/>
              </a:ext>
            </a:extLst>
          </a:blip>
          <a:srcRect l="5353" t="59764" r="53585"/>
          <a:stretch/>
        </p:blipFill>
        <p:spPr>
          <a:xfrm>
            <a:off x="4769036" y="4463155"/>
            <a:ext cx="1140199" cy="800224"/>
          </a:xfrm>
          <a:prstGeom prst="rect">
            <a:avLst/>
          </a:prstGeom>
        </p:spPr>
      </p:pic>
      <p:pic>
        <p:nvPicPr>
          <p:cNvPr id="14" name="図 13">
            <a:extLst>
              <a:ext uri="{FF2B5EF4-FFF2-40B4-BE49-F238E27FC236}">
                <a16:creationId xmlns:a16="http://schemas.microsoft.com/office/drawing/2014/main" id="{4819DB2A-CCCA-7FB0-C59B-38E24E63F68F}"/>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l="5353" t="13155" r="53585" b="42048"/>
          <a:stretch/>
        </p:blipFill>
        <p:spPr>
          <a:xfrm>
            <a:off x="3083593" y="4472050"/>
            <a:ext cx="987660" cy="771742"/>
          </a:xfrm>
          <a:prstGeom prst="rect">
            <a:avLst/>
          </a:prstGeom>
        </p:spPr>
      </p:pic>
      <p:sp>
        <p:nvSpPr>
          <p:cNvPr id="15" name="テキスト ボックス 14">
            <a:extLst>
              <a:ext uri="{FF2B5EF4-FFF2-40B4-BE49-F238E27FC236}">
                <a16:creationId xmlns:a16="http://schemas.microsoft.com/office/drawing/2014/main" id="{88F7FFCA-6AAF-B97A-2EED-6E6F1961B7DB}"/>
              </a:ext>
            </a:extLst>
          </p:cNvPr>
          <p:cNvSpPr txBox="1"/>
          <p:nvPr/>
        </p:nvSpPr>
        <p:spPr>
          <a:xfrm>
            <a:off x="3965441" y="4906154"/>
            <a:ext cx="572593" cy="369332"/>
          </a:xfrm>
          <a:prstGeom prst="rect">
            <a:avLst/>
          </a:prstGeom>
          <a:noFill/>
        </p:spPr>
        <p:txBody>
          <a:bodyPr wrap="square" rtlCol="0">
            <a:spAutoFit/>
          </a:bodyPr>
          <a:lstStyle/>
          <a:p>
            <a:r>
              <a:rPr kumimoji="1" lang="en-US" altLang="ja-JP" dirty="0">
                <a:latin typeface="ＭＳ Ｐゴシック" panose="020B0600070205080204" pitchFamily="50" charset="-128"/>
                <a:ea typeface="ＭＳ Ｐゴシック" panose="020B0600070205080204" pitchFamily="50" charset="-128"/>
              </a:rPr>
              <a:t>×</a:t>
            </a:r>
            <a:r>
              <a:rPr kumimoji="1" lang="ja-JP" altLang="en-US" dirty="0">
                <a:latin typeface="ＭＳ Ｐゴシック" panose="020B0600070205080204" pitchFamily="50" charset="-128"/>
                <a:ea typeface="ＭＳ Ｐゴシック" panose="020B0600070205080204" pitchFamily="50" charset="-128"/>
              </a:rPr>
              <a:t>３</a:t>
            </a:r>
          </a:p>
        </p:txBody>
      </p:sp>
      <p:sp>
        <p:nvSpPr>
          <p:cNvPr id="16" name="テキスト ボックス 15">
            <a:extLst>
              <a:ext uri="{FF2B5EF4-FFF2-40B4-BE49-F238E27FC236}">
                <a16:creationId xmlns:a16="http://schemas.microsoft.com/office/drawing/2014/main" id="{D3AD1EF1-094E-44DD-C1C3-331FEE0ACD46}"/>
              </a:ext>
            </a:extLst>
          </p:cNvPr>
          <p:cNvSpPr txBox="1"/>
          <p:nvPr/>
        </p:nvSpPr>
        <p:spPr>
          <a:xfrm>
            <a:off x="3166846" y="4017817"/>
            <a:ext cx="1052101" cy="369332"/>
          </a:xfrm>
          <a:prstGeom prst="rect">
            <a:avLst/>
          </a:prstGeom>
          <a:solidFill>
            <a:schemeClr val="bg1"/>
          </a:solidFill>
        </p:spPr>
        <p:txBody>
          <a:bodyPr wrap="square">
            <a:spAutoFit/>
          </a:bodyPr>
          <a:lstStyle/>
          <a:p>
            <a:pPr algn="ctr"/>
            <a:r>
              <a:rPr lang="ja-JP" altLang="en-US" dirty="0">
                <a:latin typeface="ＭＳ Ｐゴシック" panose="020B0600070205080204" pitchFamily="50" charset="-128"/>
                <a:ea typeface="ＭＳ Ｐゴシック" panose="020B0600070205080204" pitchFamily="50" charset="-128"/>
              </a:rPr>
              <a:t>プラン</a:t>
            </a:r>
            <a:r>
              <a:rPr lang="en-US" altLang="ja-JP" dirty="0">
                <a:latin typeface="ＭＳ Ｐゴシック" panose="020B0600070205080204" pitchFamily="50" charset="-128"/>
                <a:ea typeface="ＭＳ Ｐゴシック" panose="020B0600070205080204" pitchFamily="50" charset="-128"/>
              </a:rPr>
              <a:t>A</a:t>
            </a:r>
            <a:endParaRPr lang="ja-JP" altLang="en-US" dirty="0"/>
          </a:p>
        </p:txBody>
      </p:sp>
      <p:sp>
        <p:nvSpPr>
          <p:cNvPr id="17" name="テキスト ボックス 16">
            <a:extLst>
              <a:ext uri="{FF2B5EF4-FFF2-40B4-BE49-F238E27FC236}">
                <a16:creationId xmlns:a16="http://schemas.microsoft.com/office/drawing/2014/main" id="{DC734336-09CC-5B33-CCA8-B86C9F9F4051}"/>
              </a:ext>
            </a:extLst>
          </p:cNvPr>
          <p:cNvSpPr txBox="1"/>
          <p:nvPr/>
        </p:nvSpPr>
        <p:spPr>
          <a:xfrm>
            <a:off x="4812017" y="4017817"/>
            <a:ext cx="1042734" cy="369332"/>
          </a:xfrm>
          <a:prstGeom prst="rect">
            <a:avLst/>
          </a:prstGeom>
          <a:solidFill>
            <a:schemeClr val="bg1"/>
          </a:solidFill>
        </p:spPr>
        <p:txBody>
          <a:bodyPr wrap="square">
            <a:spAutoFit/>
          </a:bodyPr>
          <a:lstStyle/>
          <a:p>
            <a:pPr algn="ctr"/>
            <a:r>
              <a:rPr lang="ja-JP" altLang="en-US" dirty="0">
                <a:latin typeface="ＭＳ Ｐゴシック" panose="020B0600070205080204" pitchFamily="50" charset="-128"/>
                <a:ea typeface="ＭＳ Ｐゴシック" panose="020B0600070205080204" pitchFamily="50" charset="-128"/>
              </a:rPr>
              <a:t>プラン</a:t>
            </a:r>
            <a:r>
              <a:rPr lang="en-US" altLang="ja-JP" dirty="0">
                <a:latin typeface="ＭＳ Ｐゴシック" panose="020B0600070205080204" pitchFamily="50" charset="-128"/>
                <a:ea typeface="ＭＳ Ｐゴシック" panose="020B0600070205080204" pitchFamily="50" charset="-128"/>
              </a:rPr>
              <a:t>B</a:t>
            </a:r>
            <a:endParaRPr lang="ja-JP" altLang="en-US" dirty="0"/>
          </a:p>
        </p:txBody>
      </p:sp>
      <p:sp>
        <p:nvSpPr>
          <p:cNvPr id="18" name="テキスト ボックス 17">
            <a:extLst>
              <a:ext uri="{FF2B5EF4-FFF2-40B4-BE49-F238E27FC236}">
                <a16:creationId xmlns:a16="http://schemas.microsoft.com/office/drawing/2014/main" id="{E7CBCFBF-4B1D-EF35-8B07-0EC6A2683182}"/>
              </a:ext>
            </a:extLst>
          </p:cNvPr>
          <p:cNvSpPr txBox="1"/>
          <p:nvPr/>
        </p:nvSpPr>
        <p:spPr>
          <a:xfrm>
            <a:off x="3062340" y="5928303"/>
            <a:ext cx="3068008" cy="707886"/>
          </a:xfrm>
          <a:prstGeom prst="rect">
            <a:avLst/>
          </a:prstGeom>
          <a:noFill/>
        </p:spPr>
        <p:txBody>
          <a:bodyPr wrap="square">
            <a:spAutoFit/>
          </a:bodyPr>
          <a:lstStyle/>
          <a:p>
            <a:pPr algn="ctr"/>
            <a:r>
              <a:rPr lang="ja-JP" altLang="en-US" sz="2000" dirty="0">
                <a:latin typeface="ＭＳ Ｐゴシック" panose="020B0600070205080204" pitchFamily="50" charset="-128"/>
                <a:ea typeface="ＭＳ Ｐゴシック" panose="020B0600070205080204" pitchFamily="50" charset="-128"/>
              </a:rPr>
              <a:t>モジュールの</a:t>
            </a:r>
            <a:endParaRPr lang="en-US" altLang="ja-JP" sz="2000" dirty="0">
              <a:latin typeface="ＭＳ Ｐゴシック" panose="020B0600070205080204" pitchFamily="50" charset="-128"/>
              <a:ea typeface="ＭＳ Ｐゴシック" panose="020B0600070205080204" pitchFamily="50" charset="-128"/>
            </a:endParaRPr>
          </a:p>
          <a:p>
            <a:pPr algn="ctr"/>
            <a:r>
              <a:rPr lang="ja-JP" altLang="en-US" sz="2000" dirty="0">
                <a:latin typeface="ＭＳ Ｐゴシック" panose="020B0600070205080204" pitchFamily="50" charset="-128"/>
                <a:ea typeface="ＭＳ Ｐゴシック" panose="020B0600070205080204" pitchFamily="50" charset="-128"/>
              </a:rPr>
              <a:t>配分プラン</a:t>
            </a:r>
            <a:r>
              <a:rPr lang="ja-JP" altLang="en-US" sz="2000" dirty="0">
                <a:solidFill>
                  <a:srgbClr val="FF0000"/>
                </a:solidFill>
                <a:latin typeface="ＭＳ Ｐゴシック" panose="020B0600070205080204" pitchFamily="50" charset="-128"/>
                <a:ea typeface="ＭＳ Ｐゴシック" panose="020B0600070205080204" pitchFamily="50" charset="-128"/>
              </a:rPr>
              <a:t>最適化</a:t>
            </a:r>
            <a:endParaRPr lang="en-US" altLang="ja-JP" sz="2000" dirty="0">
              <a:solidFill>
                <a:srgbClr val="FF0000"/>
              </a:solidFill>
              <a:latin typeface="ＭＳ Ｐゴシック" panose="020B0600070205080204" pitchFamily="50" charset="-128"/>
              <a:ea typeface="ＭＳ Ｐゴシック" panose="020B0600070205080204" pitchFamily="50" charset="-128"/>
            </a:endParaRPr>
          </a:p>
        </p:txBody>
      </p:sp>
      <p:sp>
        <p:nvSpPr>
          <p:cNvPr id="20" name="テキスト ボックス 19">
            <a:extLst>
              <a:ext uri="{FF2B5EF4-FFF2-40B4-BE49-F238E27FC236}">
                <a16:creationId xmlns:a16="http://schemas.microsoft.com/office/drawing/2014/main" id="{36D292D0-A102-3AFC-4C71-2C13DC51914D}"/>
              </a:ext>
            </a:extLst>
          </p:cNvPr>
          <p:cNvSpPr txBox="1"/>
          <p:nvPr/>
        </p:nvSpPr>
        <p:spPr>
          <a:xfrm>
            <a:off x="6206494" y="2258990"/>
            <a:ext cx="2849141" cy="707886"/>
          </a:xfrm>
          <a:prstGeom prst="rect">
            <a:avLst/>
          </a:prstGeom>
          <a:noFill/>
        </p:spPr>
        <p:txBody>
          <a:bodyPr wrap="square">
            <a:spAutoFit/>
          </a:bodyPr>
          <a:lstStyle/>
          <a:p>
            <a:pPr algn="ctr"/>
            <a:r>
              <a:rPr lang="ja-JP" altLang="en-US" sz="2000" dirty="0">
                <a:latin typeface="ＭＳ Ｐゴシック" panose="020B0600070205080204" pitchFamily="50" charset="-128"/>
                <a:ea typeface="ＭＳ Ｐゴシック" panose="020B0600070205080204" pitchFamily="50" charset="-128"/>
              </a:rPr>
              <a:t>各ロボットに適した</a:t>
            </a:r>
            <a:endParaRPr lang="en-US" altLang="ja-JP" sz="2000" dirty="0">
              <a:latin typeface="ＭＳ Ｐゴシック" panose="020B0600070205080204" pitchFamily="50" charset="-128"/>
              <a:ea typeface="ＭＳ Ｐゴシック" panose="020B0600070205080204" pitchFamily="50" charset="-128"/>
            </a:endParaRPr>
          </a:p>
          <a:p>
            <a:pPr algn="ctr"/>
            <a:r>
              <a:rPr lang="ja-JP" altLang="en-US" sz="2000" dirty="0">
                <a:latin typeface="ＭＳ Ｐゴシック" panose="020B0600070205080204" pitchFamily="50" charset="-128"/>
                <a:ea typeface="ＭＳ Ｐゴシック" panose="020B0600070205080204" pitchFamily="50" charset="-128"/>
              </a:rPr>
              <a:t>タスクの割り当て</a:t>
            </a:r>
            <a:endParaRPr lang="ja-JP" altLang="en-US" sz="2000" dirty="0"/>
          </a:p>
        </p:txBody>
      </p:sp>
      <p:cxnSp>
        <p:nvCxnSpPr>
          <p:cNvPr id="21" name="直線矢印コネクタ 20">
            <a:extLst>
              <a:ext uri="{FF2B5EF4-FFF2-40B4-BE49-F238E27FC236}">
                <a16:creationId xmlns:a16="http://schemas.microsoft.com/office/drawing/2014/main" id="{80BFCBA3-3471-24A5-5ADF-FD22780A686E}"/>
              </a:ext>
            </a:extLst>
          </p:cNvPr>
          <p:cNvCxnSpPr>
            <a:cxnSpLocks/>
          </p:cNvCxnSpPr>
          <p:nvPr/>
        </p:nvCxnSpPr>
        <p:spPr>
          <a:xfrm>
            <a:off x="6946550" y="4649972"/>
            <a:ext cx="19080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6E9B2D52-3422-46DB-B207-C65B62770975}"/>
              </a:ext>
            </a:extLst>
          </p:cNvPr>
          <p:cNvCxnSpPr>
            <a:cxnSpLocks/>
          </p:cNvCxnSpPr>
          <p:nvPr/>
        </p:nvCxnSpPr>
        <p:spPr>
          <a:xfrm flipV="1">
            <a:off x="6956075" y="3465024"/>
            <a:ext cx="0" cy="1179137"/>
          </a:xfrm>
          <a:prstGeom prst="straightConnector1">
            <a:avLst/>
          </a:prstGeom>
          <a:ln w="28575">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E61F3699-75C6-3655-FD8B-DEF67FB7B177}"/>
              </a:ext>
            </a:extLst>
          </p:cNvPr>
          <p:cNvSpPr txBox="1"/>
          <p:nvPr/>
        </p:nvSpPr>
        <p:spPr>
          <a:xfrm>
            <a:off x="8139146" y="4749920"/>
            <a:ext cx="738253" cy="338554"/>
          </a:xfrm>
          <a:prstGeom prst="rect">
            <a:avLst/>
          </a:prstGeom>
          <a:noFill/>
        </p:spPr>
        <p:txBody>
          <a:bodyPr wrap="square">
            <a:spAutoFit/>
          </a:bodyPr>
          <a:lstStyle/>
          <a:p>
            <a:r>
              <a:rPr lang="ja-JP" altLang="en-US" sz="1600" dirty="0">
                <a:latin typeface="ＭＳ Ｐゴシック" panose="020B0600070205080204" pitchFamily="50" charset="-128"/>
                <a:ea typeface="ＭＳ Ｐゴシック" panose="020B0600070205080204" pitchFamily="50" charset="-128"/>
              </a:rPr>
              <a:t>時間</a:t>
            </a:r>
            <a:endParaRPr lang="ja-JP" altLang="en-US" sz="1600" dirty="0"/>
          </a:p>
        </p:txBody>
      </p:sp>
      <p:sp>
        <p:nvSpPr>
          <p:cNvPr id="24" name="正方形/長方形 23">
            <a:extLst>
              <a:ext uri="{FF2B5EF4-FFF2-40B4-BE49-F238E27FC236}">
                <a16:creationId xmlns:a16="http://schemas.microsoft.com/office/drawing/2014/main" id="{C530C316-A97F-6096-FDE6-1B7035BC7BA7}"/>
              </a:ext>
            </a:extLst>
          </p:cNvPr>
          <p:cNvSpPr/>
          <p:nvPr/>
        </p:nvSpPr>
        <p:spPr>
          <a:xfrm>
            <a:off x="7084171" y="3590335"/>
            <a:ext cx="510489"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id="{9C644A44-B731-B4D0-CDBB-6D2B51046046}"/>
              </a:ext>
            </a:extLst>
          </p:cNvPr>
          <p:cNvSpPr txBox="1"/>
          <p:nvPr/>
        </p:nvSpPr>
        <p:spPr>
          <a:xfrm>
            <a:off x="6213109" y="4015198"/>
            <a:ext cx="1045720" cy="338554"/>
          </a:xfrm>
          <a:prstGeom prst="rect">
            <a:avLst/>
          </a:prstGeom>
          <a:noFill/>
        </p:spPr>
        <p:txBody>
          <a:bodyPr wrap="square">
            <a:spAutoFit/>
          </a:bodyPr>
          <a:lstStyle/>
          <a:p>
            <a:r>
              <a:rPr lang="ja-JP" altLang="en-US" sz="1600" dirty="0">
                <a:latin typeface="ＭＳ Ｐゴシック" panose="020B0600070205080204" pitchFamily="50" charset="-128"/>
                <a:ea typeface="ＭＳ Ｐゴシック" panose="020B0600070205080204" pitchFamily="50" charset="-128"/>
              </a:rPr>
              <a:t>ロボ②</a:t>
            </a:r>
            <a:endParaRPr lang="ja-JP" altLang="en-US" sz="1600" dirty="0"/>
          </a:p>
        </p:txBody>
      </p:sp>
      <p:sp>
        <p:nvSpPr>
          <p:cNvPr id="26" name="テキスト ボックス 25">
            <a:extLst>
              <a:ext uri="{FF2B5EF4-FFF2-40B4-BE49-F238E27FC236}">
                <a16:creationId xmlns:a16="http://schemas.microsoft.com/office/drawing/2014/main" id="{BA1B7196-F1B2-77B4-B9FD-25830FC7767A}"/>
              </a:ext>
            </a:extLst>
          </p:cNvPr>
          <p:cNvSpPr txBox="1"/>
          <p:nvPr/>
        </p:nvSpPr>
        <p:spPr>
          <a:xfrm rot="5400000">
            <a:off x="6377512" y="4364248"/>
            <a:ext cx="390530" cy="400110"/>
          </a:xfrm>
          <a:prstGeom prst="rect">
            <a:avLst/>
          </a:prstGeom>
          <a:noFill/>
        </p:spPr>
        <p:txBody>
          <a:bodyPr wrap="square">
            <a:spAutoFit/>
          </a:bodyPr>
          <a:lstStyle/>
          <a:p>
            <a:r>
              <a:rPr lang="en-US" altLang="ja-JP" sz="2000" dirty="0">
                <a:latin typeface="ＭＳ Ｐゴシック" panose="020B0600070205080204" pitchFamily="50" charset="-128"/>
                <a:ea typeface="ＭＳ Ｐゴシック" panose="020B0600070205080204" pitchFamily="50" charset="-128"/>
              </a:rPr>
              <a:t>…</a:t>
            </a:r>
            <a:endParaRPr lang="ja-JP" altLang="en-US" sz="2000" dirty="0"/>
          </a:p>
        </p:txBody>
      </p:sp>
      <p:sp>
        <p:nvSpPr>
          <p:cNvPr id="27" name="正方形/長方形 26">
            <a:extLst>
              <a:ext uri="{FF2B5EF4-FFF2-40B4-BE49-F238E27FC236}">
                <a16:creationId xmlns:a16="http://schemas.microsoft.com/office/drawing/2014/main" id="{6A650917-F3CD-49E8-2DCA-4FA7F7EE260E}"/>
              </a:ext>
            </a:extLst>
          </p:cNvPr>
          <p:cNvSpPr/>
          <p:nvPr/>
        </p:nvSpPr>
        <p:spPr>
          <a:xfrm>
            <a:off x="6691550" y="3078519"/>
            <a:ext cx="144000" cy="216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28" name="テキスト ボックス 27">
            <a:extLst>
              <a:ext uri="{FF2B5EF4-FFF2-40B4-BE49-F238E27FC236}">
                <a16:creationId xmlns:a16="http://schemas.microsoft.com/office/drawing/2014/main" id="{CAF346C6-0059-69D9-4941-D7ADA4124BED}"/>
              </a:ext>
            </a:extLst>
          </p:cNvPr>
          <p:cNvSpPr txBox="1"/>
          <p:nvPr/>
        </p:nvSpPr>
        <p:spPr>
          <a:xfrm>
            <a:off x="6834682" y="3017242"/>
            <a:ext cx="595035" cy="338554"/>
          </a:xfrm>
          <a:prstGeom prst="rect">
            <a:avLst/>
          </a:prstGeom>
          <a:noFill/>
        </p:spPr>
        <p:txBody>
          <a:bodyPr wrap="none" rtlCol="0">
            <a:spAutoFit/>
          </a:bodyPr>
          <a:lstStyle/>
          <a:p>
            <a:r>
              <a:rPr lang="ja-JP" altLang="en-US" sz="1600" dirty="0">
                <a:latin typeface="Arial" panose="020B0604020202020204" pitchFamily="34" charset="0"/>
                <a:ea typeface="ＭＳ Ｐゴシック" panose="020B0600070205080204" pitchFamily="50" charset="-128"/>
                <a:cs typeface="Arial" panose="020B0604020202020204" pitchFamily="34" charset="0"/>
              </a:rPr>
              <a:t>移動</a:t>
            </a:r>
            <a:endParaRPr kumimoji="1" lang="ja-JP" altLang="en-US" sz="1600"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29" name="正方形/長方形 28">
            <a:extLst>
              <a:ext uri="{FF2B5EF4-FFF2-40B4-BE49-F238E27FC236}">
                <a16:creationId xmlns:a16="http://schemas.microsoft.com/office/drawing/2014/main" id="{02294BF1-5310-1A83-D5A6-C4504F227B95}"/>
              </a:ext>
            </a:extLst>
          </p:cNvPr>
          <p:cNvSpPr/>
          <p:nvPr/>
        </p:nvSpPr>
        <p:spPr>
          <a:xfrm>
            <a:off x="7413237" y="3078519"/>
            <a:ext cx="144000" cy="216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0" name="テキスト ボックス 29">
            <a:extLst>
              <a:ext uri="{FF2B5EF4-FFF2-40B4-BE49-F238E27FC236}">
                <a16:creationId xmlns:a16="http://schemas.microsoft.com/office/drawing/2014/main" id="{D5384D0C-6520-E5B3-A4E6-68E98B562F4C}"/>
              </a:ext>
            </a:extLst>
          </p:cNvPr>
          <p:cNvSpPr txBox="1"/>
          <p:nvPr/>
        </p:nvSpPr>
        <p:spPr>
          <a:xfrm>
            <a:off x="7546844" y="3017242"/>
            <a:ext cx="595035" cy="338554"/>
          </a:xfrm>
          <a:prstGeom prst="rect">
            <a:avLst/>
          </a:prstGeom>
          <a:noFill/>
        </p:spPr>
        <p:txBody>
          <a:bodyPr wrap="none" rtlCol="0">
            <a:spAutoFit/>
          </a:bodyPr>
          <a:lstStyle/>
          <a:p>
            <a:r>
              <a:rPr lang="ja-JP" altLang="en-US" sz="1600" dirty="0">
                <a:latin typeface="Arial" panose="020B0604020202020204" pitchFamily="34" charset="0"/>
                <a:ea typeface="ＭＳ Ｐゴシック" panose="020B0600070205080204" pitchFamily="50" charset="-128"/>
                <a:cs typeface="Arial" panose="020B0604020202020204" pitchFamily="34" charset="0"/>
              </a:rPr>
              <a:t>作業</a:t>
            </a:r>
            <a:endParaRPr kumimoji="1" lang="ja-JP" altLang="en-US" sz="1600"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31" name="テキスト ボックス 30">
            <a:extLst>
              <a:ext uri="{FF2B5EF4-FFF2-40B4-BE49-F238E27FC236}">
                <a16:creationId xmlns:a16="http://schemas.microsoft.com/office/drawing/2014/main" id="{7140C4B3-E239-707A-72D1-D25CDEE9948E}"/>
              </a:ext>
            </a:extLst>
          </p:cNvPr>
          <p:cNvSpPr txBox="1"/>
          <p:nvPr/>
        </p:nvSpPr>
        <p:spPr>
          <a:xfrm>
            <a:off x="8195788" y="3017242"/>
            <a:ext cx="595035" cy="338554"/>
          </a:xfrm>
          <a:prstGeom prst="rect">
            <a:avLst/>
          </a:prstGeom>
          <a:noFill/>
        </p:spPr>
        <p:txBody>
          <a:bodyPr wrap="none" rtlCol="0">
            <a:spAutoFit/>
          </a:bodyPr>
          <a:lstStyle/>
          <a:p>
            <a:r>
              <a:rPr kumimoji="1" lang="ja-JP" altLang="en-US" sz="1600" dirty="0">
                <a:latin typeface="Arial" panose="020B0604020202020204" pitchFamily="34" charset="0"/>
                <a:ea typeface="ＭＳ Ｐゴシック" panose="020B0600070205080204" pitchFamily="50" charset="-128"/>
                <a:cs typeface="Arial" panose="020B0604020202020204" pitchFamily="34" charset="0"/>
              </a:rPr>
              <a:t>充電</a:t>
            </a:r>
          </a:p>
        </p:txBody>
      </p:sp>
      <p:sp>
        <p:nvSpPr>
          <p:cNvPr id="32" name="正方形/長方形 31">
            <a:extLst>
              <a:ext uri="{FF2B5EF4-FFF2-40B4-BE49-F238E27FC236}">
                <a16:creationId xmlns:a16="http://schemas.microsoft.com/office/drawing/2014/main" id="{5486643F-8B23-48D4-A5F4-31B3AD7A2B54}"/>
              </a:ext>
            </a:extLst>
          </p:cNvPr>
          <p:cNvSpPr/>
          <p:nvPr/>
        </p:nvSpPr>
        <p:spPr>
          <a:xfrm>
            <a:off x="8062182" y="3078519"/>
            <a:ext cx="144000" cy="2160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3" name="正方形/長方形 32">
            <a:extLst>
              <a:ext uri="{FF2B5EF4-FFF2-40B4-BE49-F238E27FC236}">
                <a16:creationId xmlns:a16="http://schemas.microsoft.com/office/drawing/2014/main" id="{12AFA541-7F01-A82C-1B19-1EDE0AABD1E5}"/>
              </a:ext>
            </a:extLst>
          </p:cNvPr>
          <p:cNvSpPr/>
          <p:nvPr/>
        </p:nvSpPr>
        <p:spPr>
          <a:xfrm>
            <a:off x="7593443" y="3590335"/>
            <a:ext cx="579649"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34" name="正方形/長方形 33">
            <a:extLst>
              <a:ext uri="{FF2B5EF4-FFF2-40B4-BE49-F238E27FC236}">
                <a16:creationId xmlns:a16="http://schemas.microsoft.com/office/drawing/2014/main" id="{1A2F6C57-62E0-C9D1-972C-F32CF0233ACD}"/>
              </a:ext>
            </a:extLst>
          </p:cNvPr>
          <p:cNvSpPr/>
          <p:nvPr/>
        </p:nvSpPr>
        <p:spPr>
          <a:xfrm>
            <a:off x="8174836" y="3590335"/>
            <a:ext cx="648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5" name="正方形/長方形 34">
            <a:extLst>
              <a:ext uri="{FF2B5EF4-FFF2-40B4-BE49-F238E27FC236}">
                <a16:creationId xmlns:a16="http://schemas.microsoft.com/office/drawing/2014/main" id="{B2DE6349-79ED-4881-1220-7EDFDE8C5357}"/>
              </a:ext>
            </a:extLst>
          </p:cNvPr>
          <p:cNvSpPr/>
          <p:nvPr/>
        </p:nvSpPr>
        <p:spPr>
          <a:xfrm>
            <a:off x="8263473" y="3590335"/>
            <a:ext cx="272750" cy="2520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7" name="正方形/長方形 36">
            <a:extLst>
              <a:ext uri="{FF2B5EF4-FFF2-40B4-BE49-F238E27FC236}">
                <a16:creationId xmlns:a16="http://schemas.microsoft.com/office/drawing/2014/main" id="{897AE4A3-6F81-F0E6-D6B3-8AE8100A30C9}"/>
              </a:ext>
            </a:extLst>
          </p:cNvPr>
          <p:cNvSpPr/>
          <p:nvPr/>
        </p:nvSpPr>
        <p:spPr>
          <a:xfrm>
            <a:off x="7084169" y="4056483"/>
            <a:ext cx="144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8" name="正方形/長方形 37">
            <a:extLst>
              <a:ext uri="{FF2B5EF4-FFF2-40B4-BE49-F238E27FC236}">
                <a16:creationId xmlns:a16="http://schemas.microsoft.com/office/drawing/2014/main" id="{0BE76154-9FD6-D73B-B696-5B173C66100E}"/>
              </a:ext>
            </a:extLst>
          </p:cNvPr>
          <p:cNvSpPr/>
          <p:nvPr/>
        </p:nvSpPr>
        <p:spPr>
          <a:xfrm>
            <a:off x="7242643" y="4056483"/>
            <a:ext cx="252000"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9" name="正方形/長方形 38">
            <a:extLst>
              <a:ext uri="{FF2B5EF4-FFF2-40B4-BE49-F238E27FC236}">
                <a16:creationId xmlns:a16="http://schemas.microsoft.com/office/drawing/2014/main" id="{6DBF3A62-0C8D-90AF-2685-1376DAB38881}"/>
              </a:ext>
            </a:extLst>
          </p:cNvPr>
          <p:cNvSpPr/>
          <p:nvPr/>
        </p:nvSpPr>
        <p:spPr>
          <a:xfrm>
            <a:off x="7493572" y="4056483"/>
            <a:ext cx="216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40" name="正方形/長方形 39">
            <a:extLst>
              <a:ext uri="{FF2B5EF4-FFF2-40B4-BE49-F238E27FC236}">
                <a16:creationId xmlns:a16="http://schemas.microsoft.com/office/drawing/2014/main" id="{35973A63-1F8C-0D85-DA6B-B7F761757573}"/>
              </a:ext>
            </a:extLst>
          </p:cNvPr>
          <p:cNvSpPr/>
          <p:nvPr/>
        </p:nvSpPr>
        <p:spPr>
          <a:xfrm>
            <a:off x="7712693" y="4056483"/>
            <a:ext cx="540000"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41" name="正方形/長方形 40">
            <a:extLst>
              <a:ext uri="{FF2B5EF4-FFF2-40B4-BE49-F238E27FC236}">
                <a16:creationId xmlns:a16="http://schemas.microsoft.com/office/drawing/2014/main" id="{5E392629-472A-0514-19D1-12A8AB39548D}"/>
              </a:ext>
            </a:extLst>
          </p:cNvPr>
          <p:cNvSpPr/>
          <p:nvPr/>
        </p:nvSpPr>
        <p:spPr>
          <a:xfrm>
            <a:off x="8246312" y="4056483"/>
            <a:ext cx="396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42" name="正方形/長方形 41">
            <a:extLst>
              <a:ext uri="{FF2B5EF4-FFF2-40B4-BE49-F238E27FC236}">
                <a16:creationId xmlns:a16="http://schemas.microsoft.com/office/drawing/2014/main" id="{D4C95457-6E25-543D-AB70-1411A4D43C69}"/>
              </a:ext>
            </a:extLst>
          </p:cNvPr>
          <p:cNvSpPr/>
          <p:nvPr/>
        </p:nvSpPr>
        <p:spPr>
          <a:xfrm>
            <a:off x="8662922" y="4056483"/>
            <a:ext cx="180000" cy="2520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43" name="テキスト ボックス 42">
            <a:extLst>
              <a:ext uri="{FF2B5EF4-FFF2-40B4-BE49-F238E27FC236}">
                <a16:creationId xmlns:a16="http://schemas.microsoft.com/office/drawing/2014/main" id="{52760704-3C76-FCBE-2848-B5285D1E9900}"/>
              </a:ext>
            </a:extLst>
          </p:cNvPr>
          <p:cNvSpPr txBox="1"/>
          <p:nvPr/>
        </p:nvSpPr>
        <p:spPr>
          <a:xfrm>
            <a:off x="6219169" y="3531772"/>
            <a:ext cx="1045720" cy="338554"/>
          </a:xfrm>
          <a:prstGeom prst="rect">
            <a:avLst/>
          </a:prstGeom>
          <a:noFill/>
        </p:spPr>
        <p:txBody>
          <a:bodyPr wrap="square">
            <a:spAutoFit/>
          </a:bodyPr>
          <a:lstStyle/>
          <a:p>
            <a:r>
              <a:rPr lang="ja-JP" altLang="en-US" sz="1600" dirty="0">
                <a:latin typeface="ＭＳ Ｐゴシック" panose="020B0600070205080204" pitchFamily="50" charset="-128"/>
                <a:ea typeface="ＭＳ Ｐゴシック" panose="020B0600070205080204" pitchFamily="50" charset="-128"/>
              </a:rPr>
              <a:t>ロボ①</a:t>
            </a:r>
            <a:endParaRPr lang="ja-JP" altLang="en-US" sz="1600" dirty="0"/>
          </a:p>
        </p:txBody>
      </p:sp>
      <p:sp>
        <p:nvSpPr>
          <p:cNvPr id="44" name="テキスト ボックス 43">
            <a:extLst>
              <a:ext uri="{FF2B5EF4-FFF2-40B4-BE49-F238E27FC236}">
                <a16:creationId xmlns:a16="http://schemas.microsoft.com/office/drawing/2014/main" id="{662FC8CF-254F-D04C-EA09-ADE22176C8E5}"/>
              </a:ext>
            </a:extLst>
          </p:cNvPr>
          <p:cNvSpPr txBox="1"/>
          <p:nvPr/>
        </p:nvSpPr>
        <p:spPr>
          <a:xfrm>
            <a:off x="6117194" y="5794656"/>
            <a:ext cx="2849141" cy="400110"/>
          </a:xfrm>
          <a:prstGeom prst="rect">
            <a:avLst/>
          </a:prstGeom>
          <a:noFill/>
        </p:spPr>
        <p:txBody>
          <a:bodyPr wrap="square">
            <a:spAutoFit/>
          </a:bodyPr>
          <a:lstStyle/>
          <a:p>
            <a:r>
              <a:rPr lang="ja-JP" altLang="en-US" sz="2000" dirty="0">
                <a:latin typeface="ＭＳ Ｐゴシック" panose="020B0600070205080204" pitchFamily="50" charset="-128"/>
                <a:ea typeface="ＭＳ Ｐゴシック" panose="020B0600070205080204" pitchFamily="50" charset="-128"/>
              </a:rPr>
              <a:t>タスク遂行計画の</a:t>
            </a:r>
            <a:r>
              <a:rPr lang="ja-JP" altLang="en-US" sz="2000" dirty="0">
                <a:solidFill>
                  <a:srgbClr val="FF0000"/>
                </a:solidFill>
                <a:latin typeface="ＭＳ Ｐゴシック" panose="020B0600070205080204" pitchFamily="50" charset="-128"/>
                <a:ea typeface="ＭＳ Ｐゴシック" panose="020B0600070205080204" pitchFamily="50" charset="-128"/>
              </a:rPr>
              <a:t>最適化</a:t>
            </a:r>
            <a:endParaRPr lang="ja-JP" altLang="en-US" sz="2000" dirty="0">
              <a:solidFill>
                <a:srgbClr val="FF0000"/>
              </a:solidFill>
            </a:endParaRPr>
          </a:p>
        </p:txBody>
      </p:sp>
      <p:pic>
        <p:nvPicPr>
          <p:cNvPr id="46" name="Picture 6" descr="矢印 右上がりイラスト｜無料イラスト・フリー素材なら「イラストAC」">
            <a:extLst>
              <a:ext uri="{FF2B5EF4-FFF2-40B4-BE49-F238E27FC236}">
                <a16:creationId xmlns:a16="http://schemas.microsoft.com/office/drawing/2014/main" id="{FF6BE4AF-6FE6-7416-BE9A-45DBCFD1EE06}"/>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07588" y="4959058"/>
            <a:ext cx="1443848" cy="969245"/>
          </a:xfrm>
          <a:prstGeom prst="rect">
            <a:avLst/>
          </a:prstGeom>
          <a:noFill/>
          <a:extLst>
            <a:ext uri="{909E8E84-426E-40DD-AFC4-6F175D3DCCD1}">
              <a14:hiddenFill xmlns:a14="http://schemas.microsoft.com/office/drawing/2010/main">
                <a:solidFill>
                  <a:srgbClr val="FFFFFF"/>
                </a:solidFill>
              </a14:hiddenFill>
            </a:ext>
          </a:extLst>
        </p:spPr>
      </p:pic>
      <p:sp>
        <p:nvSpPr>
          <p:cNvPr id="50" name="吹き出し: 角を丸めた四角形 49">
            <a:extLst>
              <a:ext uri="{FF2B5EF4-FFF2-40B4-BE49-F238E27FC236}">
                <a16:creationId xmlns:a16="http://schemas.microsoft.com/office/drawing/2014/main" id="{844F1580-34C5-9633-058D-33450F92BD71}"/>
              </a:ext>
            </a:extLst>
          </p:cNvPr>
          <p:cNvSpPr/>
          <p:nvPr/>
        </p:nvSpPr>
        <p:spPr>
          <a:xfrm>
            <a:off x="3501531" y="1952844"/>
            <a:ext cx="3061352" cy="787272"/>
          </a:xfrm>
          <a:prstGeom prst="wedgeRoundRectCallout">
            <a:avLst>
              <a:gd name="adj1" fmla="val 38614"/>
              <a:gd name="adj2" fmla="val 62588"/>
              <a:gd name="adj3" fmla="val 16667"/>
            </a:avLst>
          </a:prstGeom>
          <a:solidFill>
            <a:schemeClr val="bg1"/>
          </a:solidFill>
          <a:ln w="2857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吹き出し: 角を丸めた四角形 51">
            <a:extLst>
              <a:ext uri="{FF2B5EF4-FFF2-40B4-BE49-F238E27FC236}">
                <a16:creationId xmlns:a16="http://schemas.microsoft.com/office/drawing/2014/main" id="{74A80E2D-F5B4-DD1A-4BFB-C2B6E160967F}"/>
              </a:ext>
            </a:extLst>
          </p:cNvPr>
          <p:cNvSpPr/>
          <p:nvPr/>
        </p:nvSpPr>
        <p:spPr>
          <a:xfrm>
            <a:off x="205521" y="2444858"/>
            <a:ext cx="2961326" cy="893878"/>
          </a:xfrm>
          <a:prstGeom prst="wedgeRoundRectCallout">
            <a:avLst>
              <a:gd name="adj1" fmla="val 48118"/>
              <a:gd name="adj2" fmla="val 72426"/>
              <a:gd name="adj3" fmla="val 16667"/>
            </a:avLst>
          </a:prstGeom>
          <a:solidFill>
            <a:schemeClr val="bg1"/>
          </a:solidFill>
          <a:ln w="2857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1" name="正方形/長方形 60">
            <a:extLst>
              <a:ext uri="{FF2B5EF4-FFF2-40B4-BE49-F238E27FC236}">
                <a16:creationId xmlns:a16="http://schemas.microsoft.com/office/drawing/2014/main" id="{437DF272-CDF5-0A70-3036-7BF49F3F1CA4}"/>
              </a:ext>
            </a:extLst>
          </p:cNvPr>
          <p:cNvSpPr/>
          <p:nvPr/>
        </p:nvSpPr>
        <p:spPr>
          <a:xfrm>
            <a:off x="3511805" y="2020574"/>
            <a:ext cx="3068008" cy="646331"/>
          </a:xfrm>
          <a:prstGeom prst="rect">
            <a:avLst/>
          </a:prstGeom>
        </p:spPr>
        <p:txBody>
          <a:bodyPr wrap="square">
            <a:spAutoFit/>
          </a:bodyPr>
          <a:lstStyle/>
          <a:p>
            <a:pPr algn="just">
              <a:spcAft>
                <a:spcPts val="600"/>
              </a:spcAft>
              <a:defRPr/>
            </a:pPr>
            <a:r>
              <a:rPr lang="ja-JP" altLang="en-US" dirty="0">
                <a:latin typeface="ＭＳ Ｐゴシック" panose="020B0600070205080204" pitchFamily="50" charset="-128"/>
                <a:ea typeface="ＭＳ Ｐゴシック" panose="020B0600070205080204" pitchFamily="50" charset="-128"/>
              </a:rPr>
              <a:t>不確実性を考慮した複数回のシミュレーションが必要</a:t>
            </a:r>
          </a:p>
        </p:txBody>
      </p:sp>
      <p:sp>
        <p:nvSpPr>
          <p:cNvPr id="62" name="正方形/長方形 61">
            <a:extLst>
              <a:ext uri="{FF2B5EF4-FFF2-40B4-BE49-F238E27FC236}">
                <a16:creationId xmlns:a16="http://schemas.microsoft.com/office/drawing/2014/main" id="{37F264CD-8D19-E08C-C710-ACDBD025F546}"/>
              </a:ext>
            </a:extLst>
          </p:cNvPr>
          <p:cNvSpPr/>
          <p:nvPr/>
        </p:nvSpPr>
        <p:spPr>
          <a:xfrm>
            <a:off x="250747" y="2538031"/>
            <a:ext cx="2794088" cy="646331"/>
          </a:xfrm>
          <a:prstGeom prst="rect">
            <a:avLst/>
          </a:prstGeom>
        </p:spPr>
        <p:txBody>
          <a:bodyPr wrap="square">
            <a:spAutoFit/>
          </a:bodyPr>
          <a:lstStyle/>
          <a:p>
            <a:pPr algn="just" defTabSz="914400">
              <a:spcAft>
                <a:spcPts val="600"/>
              </a:spcAft>
              <a:defRPr/>
            </a:pPr>
            <a:r>
              <a:rPr lang="ja-JP" altLang="en-US" sz="1800" dirty="0">
                <a:latin typeface="ＭＳ Ｐゴシック" panose="020B0600070205080204" pitchFamily="50" charset="-128"/>
                <a:ea typeface="ＭＳ Ｐゴシック" panose="020B0600070205080204" pitchFamily="50" charset="-128"/>
              </a:rPr>
              <a:t>各プランの作業効率は</a:t>
            </a:r>
            <a:r>
              <a:rPr lang="ja-JP" altLang="en-US" dirty="0">
                <a:latin typeface="ＭＳ Ｐゴシック" panose="020B0600070205080204" pitchFamily="50" charset="-128"/>
                <a:ea typeface="ＭＳ Ｐゴシック" panose="020B0600070205080204" pitchFamily="50" charset="-128"/>
              </a:rPr>
              <a:t>残りの</a:t>
            </a:r>
            <a:r>
              <a:rPr lang="ja-JP" altLang="en-US" sz="1800" dirty="0">
                <a:latin typeface="ＭＳ Ｐゴシック" panose="020B0600070205080204" pitchFamily="50" charset="-128"/>
                <a:ea typeface="ＭＳ Ｐゴシック" panose="020B0600070205080204" pitchFamily="50" charset="-128"/>
              </a:rPr>
              <a:t>タスクの進捗で変わる</a:t>
            </a:r>
            <a:endParaRPr lang="ja-JP" altLang="en-US"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3345714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42B91-4996-428C-FE42-96AD182E6094}"/>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F7792E99-8E1C-69E9-06D2-F55F15AB39D1}"/>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多目的最適化を用いた効率化</a:t>
            </a:r>
          </a:p>
        </p:txBody>
      </p:sp>
      <p:sp>
        <p:nvSpPr>
          <p:cNvPr id="19" name="四角形: 角を丸くする 22">
            <a:extLst>
              <a:ext uri="{FF2B5EF4-FFF2-40B4-BE49-F238E27FC236}">
                <a16:creationId xmlns:a16="http://schemas.microsoft.com/office/drawing/2014/main" id="{1E951A97-5C4D-282E-5444-BA4B1771D21F}"/>
              </a:ext>
            </a:extLst>
          </p:cNvPr>
          <p:cNvSpPr/>
          <p:nvPr/>
        </p:nvSpPr>
        <p:spPr>
          <a:xfrm>
            <a:off x="1361360" y="2909107"/>
            <a:ext cx="5387338" cy="2387096"/>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endParaRPr>
          </a:p>
        </p:txBody>
      </p:sp>
      <p:sp>
        <p:nvSpPr>
          <p:cNvPr id="36" name="四角形: 角を丸くする 26">
            <a:extLst>
              <a:ext uri="{FF2B5EF4-FFF2-40B4-BE49-F238E27FC236}">
                <a16:creationId xmlns:a16="http://schemas.microsoft.com/office/drawing/2014/main" id="{44A96732-AD75-B8C2-90BB-F986A17D6FA2}"/>
              </a:ext>
            </a:extLst>
          </p:cNvPr>
          <p:cNvSpPr/>
          <p:nvPr/>
        </p:nvSpPr>
        <p:spPr>
          <a:xfrm>
            <a:off x="192284" y="4258804"/>
            <a:ext cx="5598509" cy="2441021"/>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endParaRPr>
          </a:p>
        </p:txBody>
      </p:sp>
      <p:sp>
        <p:nvSpPr>
          <p:cNvPr id="47" name="楕円 46">
            <a:extLst>
              <a:ext uri="{FF2B5EF4-FFF2-40B4-BE49-F238E27FC236}">
                <a16:creationId xmlns:a16="http://schemas.microsoft.com/office/drawing/2014/main" id="{2C63A573-2788-7A0D-CBB8-E1E43757D761}"/>
              </a:ext>
            </a:extLst>
          </p:cNvPr>
          <p:cNvSpPr/>
          <p:nvPr/>
        </p:nvSpPr>
        <p:spPr>
          <a:xfrm>
            <a:off x="3137156" y="4098461"/>
            <a:ext cx="1308840" cy="925226"/>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898A30EF-AA0B-9881-A778-77C7BD5CFCF9}"/>
              </a:ext>
            </a:extLst>
          </p:cNvPr>
          <p:cNvSpPr/>
          <p:nvPr/>
        </p:nvSpPr>
        <p:spPr>
          <a:xfrm>
            <a:off x="4738067" y="4018445"/>
            <a:ext cx="1833040" cy="936475"/>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テキスト ボックス 53">
            <a:extLst>
              <a:ext uri="{FF2B5EF4-FFF2-40B4-BE49-F238E27FC236}">
                <a16:creationId xmlns:a16="http://schemas.microsoft.com/office/drawing/2014/main" id="{9D1FD0E2-5F31-A9F9-AD2E-FF845A4D3C24}"/>
              </a:ext>
            </a:extLst>
          </p:cNvPr>
          <p:cNvSpPr txBox="1"/>
          <p:nvPr/>
        </p:nvSpPr>
        <p:spPr>
          <a:xfrm>
            <a:off x="251738" y="4344369"/>
            <a:ext cx="2828018" cy="369332"/>
          </a:xfrm>
          <a:prstGeom prst="rect">
            <a:avLst/>
          </a:prstGeom>
          <a:noFill/>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rPr>
              <a:t>①有望な</a:t>
            </a:r>
            <a:r>
              <a:rPr lang="ja-JP" altLang="en-US" dirty="0">
                <a:latin typeface="ＭＳ Ｐゴシック" panose="020B0600070205080204" pitchFamily="50" charset="-128"/>
                <a:ea typeface="ＭＳ Ｐゴシック" panose="020B0600070205080204" pitchFamily="50" charset="-128"/>
              </a:rPr>
              <a:t>配分</a:t>
            </a:r>
            <a:r>
              <a:rPr kumimoji="1" lang="ja-JP" altLang="en-US" sz="1800" dirty="0">
                <a:latin typeface="ＭＳ Ｐゴシック" panose="020B0600070205080204" pitchFamily="50" charset="-128"/>
                <a:ea typeface="ＭＳ Ｐゴシック" panose="020B0600070205080204" pitchFamily="50" charset="-128"/>
              </a:rPr>
              <a:t>プランの発見</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55" name="コネクタ: 曲線 1028">
            <a:extLst>
              <a:ext uri="{FF2B5EF4-FFF2-40B4-BE49-F238E27FC236}">
                <a16:creationId xmlns:a16="http://schemas.microsoft.com/office/drawing/2014/main" id="{431DD4A5-C42A-AE7E-A2D1-3F1A925A3092}"/>
              </a:ext>
            </a:extLst>
          </p:cNvPr>
          <p:cNvCxnSpPr>
            <a:cxnSpLocks/>
            <a:stCxn id="126" idx="6"/>
            <a:endCxn id="47" idx="3"/>
          </p:cNvCxnSpPr>
          <p:nvPr/>
        </p:nvCxnSpPr>
        <p:spPr>
          <a:xfrm flipV="1">
            <a:off x="3015870" y="4888191"/>
            <a:ext cx="312961" cy="30124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テキスト ボックス 55">
            <a:extLst>
              <a:ext uri="{FF2B5EF4-FFF2-40B4-BE49-F238E27FC236}">
                <a16:creationId xmlns:a16="http://schemas.microsoft.com/office/drawing/2014/main" id="{C698A3A1-3457-22EC-1CEA-54D1C286AEA8}"/>
              </a:ext>
            </a:extLst>
          </p:cNvPr>
          <p:cNvSpPr txBox="1"/>
          <p:nvPr/>
        </p:nvSpPr>
        <p:spPr>
          <a:xfrm>
            <a:off x="1618457" y="2949496"/>
            <a:ext cx="4952649" cy="369332"/>
          </a:xfrm>
          <a:prstGeom prst="rect">
            <a:avLst/>
          </a:prstGeom>
          <a:noFill/>
        </p:spPr>
        <p:txBody>
          <a:bodyPr wrap="square" rtlCol="0">
            <a:spAutoFit/>
          </a:bodyPr>
          <a:lstStyle/>
          <a:p>
            <a:r>
              <a:rPr kumimoji="1" lang="ja-JP" altLang="en-US" dirty="0">
                <a:latin typeface="ＭＳ Ｐゴシック" panose="020B0600070205080204" pitchFamily="50" charset="-128"/>
                <a:ea typeface="ＭＳ Ｐゴシック" panose="020B0600070205080204" pitchFamily="50" charset="-128"/>
              </a:rPr>
              <a:t>②有望な編成プランのみをシミュレーションで評価</a:t>
            </a:r>
          </a:p>
        </p:txBody>
      </p:sp>
      <p:cxnSp>
        <p:nvCxnSpPr>
          <p:cNvPr id="57" name="直線矢印コネクタ 56">
            <a:extLst>
              <a:ext uri="{FF2B5EF4-FFF2-40B4-BE49-F238E27FC236}">
                <a16:creationId xmlns:a16="http://schemas.microsoft.com/office/drawing/2014/main" id="{0BDA7F87-68A1-B119-DF3B-671EEEFBEFB1}"/>
              </a:ext>
            </a:extLst>
          </p:cNvPr>
          <p:cNvCxnSpPr>
            <a:cxnSpLocks/>
            <a:endCxn id="47" idx="1"/>
          </p:cNvCxnSpPr>
          <p:nvPr/>
        </p:nvCxnSpPr>
        <p:spPr>
          <a:xfrm>
            <a:off x="3137156" y="4003542"/>
            <a:ext cx="191675" cy="2304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0243CCAC-E364-F91E-CA5D-DB9C74A0869F}"/>
              </a:ext>
            </a:extLst>
          </p:cNvPr>
          <p:cNvCxnSpPr>
            <a:cxnSpLocks/>
            <a:endCxn id="48" idx="1"/>
          </p:cNvCxnSpPr>
          <p:nvPr/>
        </p:nvCxnSpPr>
        <p:spPr>
          <a:xfrm>
            <a:off x="3059345" y="3986288"/>
            <a:ext cx="1947164" cy="1693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9" name="図 58">
            <a:extLst>
              <a:ext uri="{FF2B5EF4-FFF2-40B4-BE49-F238E27FC236}">
                <a16:creationId xmlns:a16="http://schemas.microsoft.com/office/drawing/2014/main" id="{89B227A8-987A-9E17-CD23-4AE3B49C5ED3}"/>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5353" t="13155" r="53585" b="42048"/>
          <a:stretch/>
        </p:blipFill>
        <p:spPr>
          <a:xfrm>
            <a:off x="5042206" y="4214207"/>
            <a:ext cx="706443" cy="552004"/>
          </a:xfrm>
          <a:prstGeom prst="rect">
            <a:avLst/>
          </a:prstGeom>
        </p:spPr>
      </p:pic>
      <p:sp>
        <p:nvSpPr>
          <p:cNvPr id="60" name="テキスト ボックス 59">
            <a:extLst>
              <a:ext uri="{FF2B5EF4-FFF2-40B4-BE49-F238E27FC236}">
                <a16:creationId xmlns:a16="http://schemas.microsoft.com/office/drawing/2014/main" id="{574950A3-7783-40DB-7284-80D930CE1EDC}"/>
              </a:ext>
            </a:extLst>
          </p:cNvPr>
          <p:cNvSpPr txBox="1"/>
          <p:nvPr/>
        </p:nvSpPr>
        <p:spPr>
          <a:xfrm>
            <a:off x="5706443" y="4266994"/>
            <a:ext cx="572593" cy="369332"/>
          </a:xfrm>
          <a:prstGeom prst="rect">
            <a:avLst/>
          </a:prstGeom>
          <a:noFill/>
        </p:spPr>
        <p:txBody>
          <a:bodyPr wrap="none" rtlCol="0">
            <a:spAutoFit/>
          </a:bodyPr>
          <a:lstStyle/>
          <a:p>
            <a:r>
              <a:rPr kumimoji="1" lang="en-US" altLang="ja-JP" dirty="0">
                <a:latin typeface="ＭＳ Ｐゴシック" panose="020B0600070205080204" pitchFamily="50" charset="-128"/>
                <a:ea typeface="ＭＳ Ｐゴシック" panose="020B0600070205080204" pitchFamily="50" charset="-128"/>
              </a:rPr>
              <a:t>×</a:t>
            </a:r>
            <a:r>
              <a:rPr kumimoji="1" lang="ja-JP" altLang="en-US" dirty="0">
                <a:latin typeface="ＭＳ Ｐゴシック" panose="020B0600070205080204" pitchFamily="50" charset="-128"/>
                <a:ea typeface="ＭＳ Ｐゴシック" panose="020B0600070205080204" pitchFamily="50" charset="-128"/>
              </a:rPr>
              <a:t>３</a:t>
            </a:r>
          </a:p>
        </p:txBody>
      </p:sp>
      <p:pic>
        <p:nvPicPr>
          <p:cNvPr id="63" name="図 62">
            <a:extLst>
              <a:ext uri="{FF2B5EF4-FFF2-40B4-BE49-F238E27FC236}">
                <a16:creationId xmlns:a16="http://schemas.microsoft.com/office/drawing/2014/main" id="{38E44AB4-BBAE-58E1-11C0-AF25B64745EA}"/>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5353" t="59764" r="53585"/>
          <a:stretch/>
        </p:blipFill>
        <p:spPr>
          <a:xfrm>
            <a:off x="3375202" y="4258804"/>
            <a:ext cx="854024" cy="599378"/>
          </a:xfrm>
          <a:prstGeom prst="rect">
            <a:avLst/>
          </a:prstGeom>
        </p:spPr>
      </p:pic>
      <p:pic>
        <p:nvPicPr>
          <p:cNvPr id="64" name="図 63">
            <a:extLst>
              <a:ext uri="{FF2B5EF4-FFF2-40B4-BE49-F238E27FC236}">
                <a16:creationId xmlns:a16="http://schemas.microsoft.com/office/drawing/2014/main" id="{83E13DC0-C2FE-D0BC-DE99-9CFB77766A96}"/>
              </a:ext>
            </a:extLst>
          </p:cNvPr>
          <p:cNvPicPr>
            <a:picLocks noChangeAspect="1"/>
          </p:cNvPicPr>
          <p:nvPr/>
        </p:nvPicPr>
        <p:blipFill>
          <a:blip r:embed="rId4"/>
          <a:stretch>
            <a:fillRect/>
          </a:stretch>
        </p:blipFill>
        <p:spPr>
          <a:xfrm>
            <a:off x="1658254" y="3353303"/>
            <a:ext cx="2148191" cy="932767"/>
          </a:xfrm>
          <a:prstGeom prst="rect">
            <a:avLst/>
          </a:prstGeom>
        </p:spPr>
      </p:pic>
      <p:sp>
        <p:nvSpPr>
          <p:cNvPr id="65" name="テキスト ボックス 64">
            <a:extLst>
              <a:ext uri="{FF2B5EF4-FFF2-40B4-BE49-F238E27FC236}">
                <a16:creationId xmlns:a16="http://schemas.microsoft.com/office/drawing/2014/main" id="{B4F24990-878D-CDC2-99C9-70EE3AD001F3}"/>
              </a:ext>
            </a:extLst>
          </p:cNvPr>
          <p:cNvSpPr txBox="1"/>
          <p:nvPr/>
        </p:nvSpPr>
        <p:spPr>
          <a:xfrm>
            <a:off x="2284005" y="3500040"/>
            <a:ext cx="946093" cy="461665"/>
          </a:xfrm>
          <a:prstGeom prst="rect">
            <a:avLst/>
          </a:prstGeom>
          <a:noFill/>
        </p:spPr>
        <p:txBody>
          <a:bodyPr wrap="none" rtlCol="0">
            <a:spAutoFit/>
          </a:bodyPr>
          <a:lstStyle/>
          <a:p>
            <a:r>
              <a:rPr kumimoji="1" lang="ja-JP" altLang="en-US" sz="2400" dirty="0">
                <a:latin typeface="ＭＳ Ｐゴシック" panose="020B0600070205080204" pitchFamily="50" charset="-128"/>
                <a:ea typeface="ＭＳ Ｐゴシック" panose="020B0600070205080204" pitchFamily="50" charset="-128"/>
              </a:rPr>
              <a:t>タスク</a:t>
            </a:r>
          </a:p>
        </p:txBody>
      </p:sp>
      <p:sp>
        <p:nvSpPr>
          <p:cNvPr id="66" name="テキスト ボックス 65">
            <a:extLst>
              <a:ext uri="{FF2B5EF4-FFF2-40B4-BE49-F238E27FC236}">
                <a16:creationId xmlns:a16="http://schemas.microsoft.com/office/drawing/2014/main" id="{D03ABE99-B1A7-D8B9-9C3E-9DDC7B0D5DB9}"/>
              </a:ext>
            </a:extLst>
          </p:cNvPr>
          <p:cNvSpPr txBox="1"/>
          <p:nvPr/>
        </p:nvSpPr>
        <p:spPr>
          <a:xfrm>
            <a:off x="3855849" y="3719225"/>
            <a:ext cx="1622560" cy="338554"/>
          </a:xfrm>
          <a:prstGeom prst="rect">
            <a:avLst/>
          </a:prstGeom>
          <a:noFill/>
        </p:spPr>
        <p:txBody>
          <a:bodyPr wrap="none" rtlCol="0">
            <a:spAutoFit/>
          </a:bodyPr>
          <a:lstStyle/>
          <a:p>
            <a:r>
              <a:rPr lang="ja-JP" altLang="en-US" sz="1600" dirty="0">
                <a:latin typeface="ＭＳ Ｐゴシック" panose="020B0600070205080204" pitchFamily="50" charset="-128"/>
                <a:ea typeface="ＭＳ Ｐゴシック" panose="020B0600070205080204" pitchFamily="50" charset="-128"/>
              </a:rPr>
              <a:t>スケジューリング</a:t>
            </a:r>
            <a:endParaRPr kumimoji="1" lang="ja-JP" altLang="en-US" sz="1600" dirty="0">
              <a:solidFill>
                <a:schemeClr val="accent5">
                  <a:lumMod val="50000"/>
                </a:schemeClr>
              </a:solidFill>
              <a:latin typeface="ＭＳ Ｐゴシック" panose="020B0600070205080204" pitchFamily="50" charset="-128"/>
              <a:ea typeface="ＭＳ Ｐゴシック" panose="020B0600070205080204" pitchFamily="50" charset="-128"/>
            </a:endParaRPr>
          </a:p>
        </p:txBody>
      </p:sp>
      <p:pic>
        <p:nvPicPr>
          <p:cNvPr id="67" name="Picture 2" descr="ヒトの進化」のイメージは間違いだったことがゲノム比較分析で判明 | クーリエ・ジャポン">
            <a:extLst>
              <a:ext uri="{FF2B5EF4-FFF2-40B4-BE49-F238E27FC236}">
                <a16:creationId xmlns:a16="http://schemas.microsoft.com/office/drawing/2014/main" id="{CB207182-5485-CB69-47DE-7BB764A3C6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8698" y="5128192"/>
            <a:ext cx="2115608" cy="1190029"/>
          </a:xfrm>
          <a:prstGeom prst="rect">
            <a:avLst/>
          </a:prstGeom>
          <a:noFill/>
          <a:extLst>
            <a:ext uri="{909E8E84-426E-40DD-AFC4-6F175D3DCCD1}">
              <a14:hiddenFill xmlns:a14="http://schemas.microsoft.com/office/drawing/2010/main">
                <a:solidFill>
                  <a:srgbClr val="FFFFFF"/>
                </a:solidFill>
              </a14:hiddenFill>
            </a:ext>
          </a:extLst>
        </p:spPr>
      </p:pic>
      <p:sp>
        <p:nvSpPr>
          <p:cNvPr id="68" name="テキスト ボックス 67">
            <a:extLst>
              <a:ext uri="{FF2B5EF4-FFF2-40B4-BE49-F238E27FC236}">
                <a16:creationId xmlns:a16="http://schemas.microsoft.com/office/drawing/2014/main" id="{5EEAC3B6-217A-102E-E59F-85605CFF99BB}"/>
              </a:ext>
            </a:extLst>
          </p:cNvPr>
          <p:cNvSpPr txBox="1"/>
          <p:nvPr/>
        </p:nvSpPr>
        <p:spPr>
          <a:xfrm>
            <a:off x="6933138" y="6298818"/>
            <a:ext cx="2210862" cy="400110"/>
          </a:xfrm>
          <a:prstGeom prst="rect">
            <a:avLst/>
          </a:prstGeom>
          <a:no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進化計算で最適化</a:t>
            </a:r>
          </a:p>
        </p:txBody>
      </p:sp>
      <p:sp>
        <p:nvSpPr>
          <p:cNvPr id="72" name="正方形/長方形 71">
            <a:extLst>
              <a:ext uri="{FF2B5EF4-FFF2-40B4-BE49-F238E27FC236}">
                <a16:creationId xmlns:a16="http://schemas.microsoft.com/office/drawing/2014/main" id="{6F620B52-CBB0-97AE-3425-649AF51F4298}"/>
              </a:ext>
            </a:extLst>
          </p:cNvPr>
          <p:cNvSpPr/>
          <p:nvPr/>
        </p:nvSpPr>
        <p:spPr>
          <a:xfrm>
            <a:off x="251738" y="1357519"/>
            <a:ext cx="8698749" cy="1400383"/>
          </a:xfrm>
          <a:prstGeom prst="rect">
            <a:avLst/>
          </a:prstGeom>
        </p:spPr>
        <p:txBody>
          <a:bodyPr wrap="square">
            <a:spAutoFit/>
          </a:bodyPr>
          <a:lstStyle/>
          <a:p>
            <a:pPr marL="457200" indent="-457200" algn="just" defTabSz="914400">
              <a:spcAft>
                <a:spcPts val="600"/>
              </a:spcAft>
              <a:buFont typeface="+mj-ea"/>
              <a:buAutoNum type="circleNumDbPlain"/>
              <a:defRPr/>
            </a:pPr>
            <a:r>
              <a:rPr lang="ja-JP" altLang="en-US" sz="2000" dirty="0">
                <a:latin typeface="ＭＳ Ｐゴシック" panose="020B0600070205080204" pitchFamily="50" charset="-128"/>
                <a:ea typeface="ＭＳ Ｐゴシック" panose="020B0600070205080204" pitchFamily="50" charset="-128"/>
              </a:rPr>
              <a:t>ロボット単体の運動能力など、シミュレーションを行う必要のない評価関数を用いて</a:t>
            </a:r>
            <a:r>
              <a:rPr kumimoji="1" lang="ja-JP" altLang="en-US" sz="2000" dirty="0">
                <a:solidFill>
                  <a:srgbClr val="FF0000"/>
                </a:solidFill>
                <a:latin typeface="ＭＳ Ｐゴシック" panose="020B0600070205080204" pitchFamily="50" charset="-128"/>
                <a:ea typeface="ＭＳ Ｐゴシック" panose="020B0600070205080204" pitchFamily="50" charset="-128"/>
              </a:rPr>
              <a:t>進化型</a:t>
            </a:r>
            <a:r>
              <a:rPr lang="ja-JP" altLang="en-US" sz="2000" dirty="0">
                <a:solidFill>
                  <a:srgbClr val="FF0000"/>
                </a:solidFill>
                <a:latin typeface="ＭＳ Ｐゴシック" panose="020B0600070205080204" pitchFamily="50" charset="-128"/>
                <a:ea typeface="ＭＳ Ｐゴシック" panose="020B0600070205080204" pitchFamily="50" charset="-128"/>
              </a:rPr>
              <a:t>多目的最適化</a:t>
            </a:r>
            <a:r>
              <a:rPr lang="ja-JP" altLang="en-US" sz="2000" dirty="0">
                <a:latin typeface="ＭＳ Ｐゴシック" panose="020B0600070205080204" pitchFamily="50" charset="-128"/>
                <a:ea typeface="ＭＳ Ｐゴシック" panose="020B0600070205080204" pitchFamily="50" charset="-128"/>
              </a:rPr>
              <a:t>でロボット編成プランを選別</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mj-ea"/>
              <a:buAutoNum type="circleNumDbPlain"/>
              <a:defRPr/>
            </a:pPr>
            <a:r>
              <a:rPr lang="ja-JP" altLang="en-US" sz="2000" dirty="0">
                <a:latin typeface="ＭＳ Ｐゴシック" panose="020B0600070205080204" pitchFamily="50" charset="-128"/>
                <a:ea typeface="ＭＳ Ｐゴシック" panose="020B0600070205080204" pitchFamily="50" charset="-128"/>
              </a:rPr>
              <a:t>有望な配分プランにのみシミュレーションを適用することで、計算コストを　　大幅にカット</a:t>
            </a:r>
            <a:endParaRPr lang="en-US" altLang="ja-JP" sz="2000" dirty="0">
              <a:latin typeface="ＭＳ Ｐゴシック" panose="020B0600070205080204" pitchFamily="50" charset="-128"/>
              <a:ea typeface="ＭＳ Ｐゴシック" panose="020B0600070205080204" pitchFamily="50" charset="-128"/>
            </a:endParaRPr>
          </a:p>
        </p:txBody>
      </p:sp>
      <p:sp>
        <p:nvSpPr>
          <p:cNvPr id="108" name="テキスト ボックス 107">
            <a:extLst>
              <a:ext uri="{FF2B5EF4-FFF2-40B4-BE49-F238E27FC236}">
                <a16:creationId xmlns:a16="http://schemas.microsoft.com/office/drawing/2014/main" id="{7C49D05F-DE86-038F-D50B-A87A21D0A2F9}"/>
              </a:ext>
            </a:extLst>
          </p:cNvPr>
          <p:cNvSpPr txBox="1"/>
          <p:nvPr/>
        </p:nvSpPr>
        <p:spPr>
          <a:xfrm>
            <a:off x="1273816" y="6268096"/>
            <a:ext cx="1641796" cy="400110"/>
          </a:xfrm>
          <a:prstGeom prst="rect">
            <a:avLst/>
          </a:prstGeom>
          <a:noFill/>
        </p:spPr>
        <p:txBody>
          <a:bodyPr wrap="none" rtlCol="0">
            <a:spAutoFit/>
          </a:bodyPr>
          <a:lstStyle/>
          <a:p>
            <a:r>
              <a:rPr lang="ja-JP" altLang="en-US" sz="2000" dirty="0">
                <a:latin typeface="ＭＳ Ｐゴシック" panose="020B0600070205080204" pitchFamily="50" charset="-128"/>
                <a:ea typeface="ＭＳ Ｐゴシック" panose="020B0600070205080204" pitchFamily="50" charset="-128"/>
              </a:rPr>
              <a:t>２目的最適化</a:t>
            </a:r>
          </a:p>
        </p:txBody>
      </p:sp>
      <p:cxnSp>
        <p:nvCxnSpPr>
          <p:cNvPr id="109" name="直線矢印コネクタ 108">
            <a:extLst>
              <a:ext uri="{FF2B5EF4-FFF2-40B4-BE49-F238E27FC236}">
                <a16:creationId xmlns:a16="http://schemas.microsoft.com/office/drawing/2014/main" id="{8AEFE010-3CBA-1061-5D51-AB86EBD8DA4D}"/>
              </a:ext>
            </a:extLst>
          </p:cNvPr>
          <p:cNvCxnSpPr>
            <a:cxnSpLocks/>
          </p:cNvCxnSpPr>
          <p:nvPr/>
        </p:nvCxnSpPr>
        <p:spPr>
          <a:xfrm>
            <a:off x="767920" y="6281587"/>
            <a:ext cx="2952000" cy="0"/>
          </a:xfrm>
          <a:prstGeom prst="straightConnector1">
            <a:avLst/>
          </a:prstGeom>
          <a:ln w="28575">
            <a:solidFill>
              <a:schemeClr val="tx1"/>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110" name="テキスト ボックス 109">
            <a:extLst>
              <a:ext uri="{FF2B5EF4-FFF2-40B4-BE49-F238E27FC236}">
                <a16:creationId xmlns:a16="http://schemas.microsoft.com/office/drawing/2014/main" id="{554E9E7A-177B-B5F6-A79A-B9AB0A11B339}"/>
              </a:ext>
            </a:extLst>
          </p:cNvPr>
          <p:cNvSpPr txBox="1"/>
          <p:nvPr/>
        </p:nvSpPr>
        <p:spPr>
          <a:xfrm>
            <a:off x="3730987" y="6082181"/>
            <a:ext cx="2031325"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rPr>
              <a:t>運動能力（最大化）</a:t>
            </a:r>
          </a:p>
        </p:txBody>
      </p:sp>
      <p:cxnSp>
        <p:nvCxnSpPr>
          <p:cNvPr id="112" name="直線矢印コネクタ 111">
            <a:extLst>
              <a:ext uri="{FF2B5EF4-FFF2-40B4-BE49-F238E27FC236}">
                <a16:creationId xmlns:a16="http://schemas.microsoft.com/office/drawing/2014/main" id="{F09F0A54-D1A2-0496-40F2-784FFC66BE32}"/>
              </a:ext>
            </a:extLst>
          </p:cNvPr>
          <p:cNvCxnSpPr>
            <a:cxnSpLocks/>
          </p:cNvCxnSpPr>
          <p:nvPr/>
        </p:nvCxnSpPr>
        <p:spPr>
          <a:xfrm flipV="1">
            <a:off x="886000" y="5032062"/>
            <a:ext cx="0" cy="1404000"/>
          </a:xfrm>
          <a:prstGeom prst="straightConnector1">
            <a:avLst/>
          </a:prstGeom>
          <a:ln w="28575">
            <a:solidFill>
              <a:schemeClr val="tx1"/>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grpSp>
        <p:nvGrpSpPr>
          <p:cNvPr id="113" name="グループ化 112">
            <a:extLst>
              <a:ext uri="{FF2B5EF4-FFF2-40B4-BE49-F238E27FC236}">
                <a16:creationId xmlns:a16="http://schemas.microsoft.com/office/drawing/2014/main" id="{567AB9D9-231D-723B-1613-B7BFA974479E}"/>
              </a:ext>
            </a:extLst>
          </p:cNvPr>
          <p:cNvGrpSpPr>
            <a:grpSpLocks noChangeAspect="1"/>
          </p:cNvGrpSpPr>
          <p:nvPr/>
        </p:nvGrpSpPr>
        <p:grpSpPr>
          <a:xfrm rot="10800000" flipH="1">
            <a:off x="1082609" y="5114556"/>
            <a:ext cx="1933261" cy="1140239"/>
            <a:chOff x="1330050" y="3657600"/>
            <a:chExt cx="3259184" cy="1922272"/>
          </a:xfrm>
        </p:grpSpPr>
        <p:sp>
          <p:nvSpPr>
            <p:cNvPr id="114" name="フリーフォーム 27">
              <a:extLst>
                <a:ext uri="{FF2B5EF4-FFF2-40B4-BE49-F238E27FC236}">
                  <a16:creationId xmlns:a16="http://schemas.microsoft.com/office/drawing/2014/main" id="{FA029527-7C45-8698-12DE-1F079B770E2C}"/>
                </a:ext>
              </a:extLst>
            </p:cNvPr>
            <p:cNvSpPr/>
            <p:nvPr/>
          </p:nvSpPr>
          <p:spPr>
            <a:xfrm>
              <a:off x="1371840" y="3733801"/>
              <a:ext cx="3144449" cy="1719835"/>
            </a:xfrm>
            <a:custGeom>
              <a:avLst/>
              <a:gdLst>
                <a:gd name="connsiteX0" fmla="*/ 0 w 3170582"/>
                <a:gd name="connsiteY0" fmla="*/ 0 h 2236304"/>
                <a:gd name="connsiteX1" fmla="*/ 1948069 w 3170582"/>
                <a:gd name="connsiteY1" fmla="*/ 536713 h 2236304"/>
                <a:gd name="connsiteX2" fmla="*/ 3170582 w 3170582"/>
                <a:gd name="connsiteY2" fmla="*/ 2236304 h 2236304"/>
                <a:gd name="connsiteX0" fmla="*/ 0 w 3220277"/>
                <a:gd name="connsiteY0" fmla="*/ 0 h 2345634"/>
                <a:gd name="connsiteX1" fmla="*/ 1997764 w 3220277"/>
                <a:gd name="connsiteY1" fmla="*/ 646043 h 2345634"/>
                <a:gd name="connsiteX2" fmla="*/ 3220277 w 3220277"/>
                <a:gd name="connsiteY2" fmla="*/ 2345634 h 2345634"/>
                <a:gd name="connsiteX0" fmla="*/ 0 w 3240156"/>
                <a:gd name="connsiteY0" fmla="*/ 0 h 2454964"/>
                <a:gd name="connsiteX1" fmla="*/ 1997764 w 3240156"/>
                <a:gd name="connsiteY1" fmla="*/ 646043 h 2454964"/>
                <a:gd name="connsiteX2" fmla="*/ 3240156 w 3240156"/>
                <a:gd name="connsiteY2" fmla="*/ 2454964 h 2454964"/>
                <a:gd name="connsiteX0" fmla="*/ 0 w 3240156"/>
                <a:gd name="connsiteY0" fmla="*/ 0 h 2454964"/>
                <a:gd name="connsiteX1" fmla="*/ 1848677 w 3240156"/>
                <a:gd name="connsiteY1" fmla="*/ 785190 h 2454964"/>
                <a:gd name="connsiteX2" fmla="*/ 3240156 w 3240156"/>
                <a:gd name="connsiteY2" fmla="*/ 2454964 h 2454964"/>
                <a:gd name="connsiteX0" fmla="*/ 0 w 3240255"/>
                <a:gd name="connsiteY0" fmla="*/ 0 h 2454964"/>
                <a:gd name="connsiteX1" fmla="*/ 1848677 w 3240255"/>
                <a:gd name="connsiteY1" fmla="*/ 785190 h 2454964"/>
                <a:gd name="connsiteX2" fmla="*/ 3240156 w 3240255"/>
                <a:gd name="connsiteY2" fmla="*/ 2454964 h 2454964"/>
                <a:gd name="connsiteX0" fmla="*/ 0 w 3144013"/>
                <a:gd name="connsiteY0" fmla="*/ 0 h 2060329"/>
                <a:gd name="connsiteX1" fmla="*/ 1848677 w 3144013"/>
                <a:gd name="connsiteY1" fmla="*/ 785190 h 2060329"/>
                <a:gd name="connsiteX2" fmla="*/ 3143903 w 3144013"/>
                <a:gd name="connsiteY2" fmla="*/ 2060329 h 2060329"/>
                <a:gd name="connsiteX0" fmla="*/ 0 w 3143903"/>
                <a:gd name="connsiteY0" fmla="*/ 0 h 2060329"/>
                <a:gd name="connsiteX1" fmla="*/ 1848677 w 3143903"/>
                <a:gd name="connsiteY1" fmla="*/ 785190 h 2060329"/>
                <a:gd name="connsiteX2" fmla="*/ 3143903 w 3143903"/>
                <a:gd name="connsiteY2" fmla="*/ 2060329 h 2060329"/>
              </a:gdLst>
              <a:ahLst/>
              <a:cxnLst>
                <a:cxn ang="0">
                  <a:pos x="connsiteX0" y="connsiteY0"/>
                </a:cxn>
                <a:cxn ang="0">
                  <a:pos x="connsiteX1" y="connsiteY1"/>
                </a:cxn>
                <a:cxn ang="0">
                  <a:pos x="connsiteX2" y="connsiteY2"/>
                </a:cxn>
              </a:cxnLst>
              <a:rect l="l" t="t" r="r" b="b"/>
              <a:pathLst>
                <a:path w="3143903" h="2060329">
                  <a:moveTo>
                    <a:pt x="0" y="0"/>
                  </a:moveTo>
                  <a:cubicBezTo>
                    <a:pt x="709819" y="81998"/>
                    <a:pt x="1324693" y="441802"/>
                    <a:pt x="1848677" y="785190"/>
                  </a:cubicBezTo>
                  <a:cubicBezTo>
                    <a:pt x="2372661" y="1128578"/>
                    <a:pt x="3000666" y="1465524"/>
                    <a:pt x="3143903" y="2060329"/>
                  </a:cubicBez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5" name="円/楕円 53">
              <a:extLst>
                <a:ext uri="{FF2B5EF4-FFF2-40B4-BE49-F238E27FC236}">
                  <a16:creationId xmlns:a16="http://schemas.microsoft.com/office/drawing/2014/main" id="{1421328A-D765-57BD-C2E0-E51076844CA7}"/>
                </a:ext>
              </a:extLst>
            </p:cNvPr>
            <p:cNvSpPr/>
            <p:nvPr/>
          </p:nvSpPr>
          <p:spPr>
            <a:xfrm>
              <a:off x="2700503" y="4786844"/>
              <a:ext cx="180031"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16" name="円/楕円 54">
              <a:extLst>
                <a:ext uri="{FF2B5EF4-FFF2-40B4-BE49-F238E27FC236}">
                  <a16:creationId xmlns:a16="http://schemas.microsoft.com/office/drawing/2014/main" id="{717F5351-D17B-82B7-9B41-42F3A6107C32}"/>
                </a:ext>
              </a:extLst>
            </p:cNvPr>
            <p:cNvSpPr/>
            <p:nvPr/>
          </p:nvSpPr>
          <p:spPr>
            <a:xfrm>
              <a:off x="1330050" y="4144075"/>
              <a:ext cx="180031"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17" name="円/楕円 55">
              <a:extLst>
                <a:ext uri="{FF2B5EF4-FFF2-40B4-BE49-F238E27FC236}">
                  <a16:creationId xmlns:a16="http://schemas.microsoft.com/office/drawing/2014/main" id="{C954D204-A217-9AF1-9CB0-31517E3E4EA4}"/>
                </a:ext>
              </a:extLst>
            </p:cNvPr>
            <p:cNvSpPr/>
            <p:nvPr/>
          </p:nvSpPr>
          <p:spPr>
            <a:xfrm>
              <a:off x="1370611" y="5197520"/>
              <a:ext cx="180031"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18" name="円/楕円 56">
              <a:extLst>
                <a:ext uri="{FF2B5EF4-FFF2-40B4-BE49-F238E27FC236}">
                  <a16:creationId xmlns:a16="http://schemas.microsoft.com/office/drawing/2014/main" id="{C1DAE0FD-789C-555B-FC2C-3B7889A083B7}"/>
                </a:ext>
              </a:extLst>
            </p:cNvPr>
            <p:cNvSpPr/>
            <p:nvPr/>
          </p:nvSpPr>
          <p:spPr>
            <a:xfrm>
              <a:off x="1932717" y="5399872"/>
              <a:ext cx="180031"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19" name="円/楕円 57">
              <a:extLst>
                <a:ext uri="{FF2B5EF4-FFF2-40B4-BE49-F238E27FC236}">
                  <a16:creationId xmlns:a16="http://schemas.microsoft.com/office/drawing/2014/main" id="{35029E39-F6A8-D294-B957-A98CC111C97E}"/>
                </a:ext>
              </a:extLst>
            </p:cNvPr>
            <p:cNvSpPr/>
            <p:nvPr/>
          </p:nvSpPr>
          <p:spPr>
            <a:xfrm>
              <a:off x="1628914" y="4664480"/>
              <a:ext cx="180031"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0" name="円/楕円 58">
              <a:extLst>
                <a:ext uri="{FF2B5EF4-FFF2-40B4-BE49-F238E27FC236}">
                  <a16:creationId xmlns:a16="http://schemas.microsoft.com/office/drawing/2014/main" id="{AC7401B2-D5F7-2C59-DC03-B9C95191C1A1}"/>
                </a:ext>
              </a:extLst>
            </p:cNvPr>
            <p:cNvSpPr/>
            <p:nvPr/>
          </p:nvSpPr>
          <p:spPr>
            <a:xfrm>
              <a:off x="1815282" y="4194755"/>
              <a:ext cx="180031"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1" name="円/楕円 59">
              <a:extLst>
                <a:ext uri="{FF2B5EF4-FFF2-40B4-BE49-F238E27FC236}">
                  <a16:creationId xmlns:a16="http://schemas.microsoft.com/office/drawing/2014/main" id="{6F00105D-0865-F074-8BA4-99E261BC5700}"/>
                </a:ext>
              </a:extLst>
            </p:cNvPr>
            <p:cNvSpPr/>
            <p:nvPr/>
          </p:nvSpPr>
          <p:spPr>
            <a:xfrm>
              <a:off x="3358463" y="5343763"/>
              <a:ext cx="180031"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2" name="円/楕円 60">
              <a:extLst>
                <a:ext uri="{FF2B5EF4-FFF2-40B4-BE49-F238E27FC236}">
                  <a16:creationId xmlns:a16="http://schemas.microsoft.com/office/drawing/2014/main" id="{E18D3053-4BB2-63E9-7BC0-66DBC7625512}"/>
                </a:ext>
              </a:extLst>
            </p:cNvPr>
            <p:cNvSpPr/>
            <p:nvPr/>
          </p:nvSpPr>
          <p:spPr>
            <a:xfrm>
              <a:off x="3785212" y="4682661"/>
              <a:ext cx="180031" cy="1800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3" name="円/楕円 61">
              <a:extLst>
                <a:ext uri="{FF2B5EF4-FFF2-40B4-BE49-F238E27FC236}">
                  <a16:creationId xmlns:a16="http://schemas.microsoft.com/office/drawing/2014/main" id="{12B2282B-3A8A-1563-DA18-DE4A50330031}"/>
                </a:ext>
              </a:extLst>
            </p:cNvPr>
            <p:cNvSpPr/>
            <p:nvPr/>
          </p:nvSpPr>
          <p:spPr>
            <a:xfrm>
              <a:off x="2969727" y="4243508"/>
              <a:ext cx="180031" cy="1800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4" name="円/楕円 62">
              <a:extLst>
                <a:ext uri="{FF2B5EF4-FFF2-40B4-BE49-F238E27FC236}">
                  <a16:creationId xmlns:a16="http://schemas.microsoft.com/office/drawing/2014/main" id="{9BF47840-1792-733E-727C-435841BA70DC}"/>
                </a:ext>
              </a:extLst>
            </p:cNvPr>
            <p:cNvSpPr/>
            <p:nvPr/>
          </p:nvSpPr>
          <p:spPr>
            <a:xfrm>
              <a:off x="2374676" y="3945905"/>
              <a:ext cx="180031" cy="1800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5" name="円/楕円 63">
              <a:extLst>
                <a:ext uri="{FF2B5EF4-FFF2-40B4-BE49-F238E27FC236}">
                  <a16:creationId xmlns:a16="http://schemas.microsoft.com/office/drawing/2014/main" id="{F25A978C-E63A-75CB-2A26-500E6E0E138A}"/>
                </a:ext>
              </a:extLst>
            </p:cNvPr>
            <p:cNvSpPr/>
            <p:nvPr/>
          </p:nvSpPr>
          <p:spPr>
            <a:xfrm>
              <a:off x="1371838" y="3657600"/>
              <a:ext cx="180031" cy="1800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6" name="円/楕円 78">
              <a:extLst>
                <a:ext uri="{FF2B5EF4-FFF2-40B4-BE49-F238E27FC236}">
                  <a16:creationId xmlns:a16="http://schemas.microsoft.com/office/drawing/2014/main" id="{5627D73A-9813-43B3-1EB0-CF1AA5BDC0DF}"/>
                </a:ext>
              </a:extLst>
            </p:cNvPr>
            <p:cNvSpPr/>
            <p:nvPr/>
          </p:nvSpPr>
          <p:spPr>
            <a:xfrm>
              <a:off x="4409203" y="5363636"/>
              <a:ext cx="180031" cy="1800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sp>
        <p:nvSpPr>
          <p:cNvPr id="127" name="テキスト ボックス 3">
            <a:extLst>
              <a:ext uri="{FF2B5EF4-FFF2-40B4-BE49-F238E27FC236}">
                <a16:creationId xmlns:a16="http://schemas.microsoft.com/office/drawing/2014/main" id="{58D71CE2-466E-0C1C-7735-7772A4B8BA37}"/>
              </a:ext>
            </a:extLst>
          </p:cNvPr>
          <p:cNvSpPr txBox="1">
            <a:spLocks noChangeArrowheads="1"/>
          </p:cNvSpPr>
          <p:nvPr/>
        </p:nvSpPr>
        <p:spPr bwMode="auto">
          <a:xfrm>
            <a:off x="2634250" y="5646449"/>
            <a:ext cx="23146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hangingPunct="1">
              <a:spcBef>
                <a:spcPct val="0"/>
              </a:spcBef>
              <a:buFontTx/>
              <a:buNone/>
            </a:pPr>
            <a:r>
              <a:rPr lang="ja-JP" altLang="en-US" sz="1800" dirty="0">
                <a:latin typeface="ＭＳ Ｐゴシック" panose="020B0600070205080204" pitchFamily="50" charset="-128"/>
                <a:ea typeface="ＭＳ Ｐゴシック" panose="020B0600070205080204" pitchFamily="50" charset="-128"/>
              </a:rPr>
              <a:t>パレートフロント</a:t>
            </a:r>
            <a:endParaRPr lang="en-US" altLang="ja-JP" sz="1800" dirty="0">
              <a:latin typeface="ＭＳ Ｐゴシック" panose="020B0600070205080204" pitchFamily="50" charset="-128"/>
              <a:ea typeface="ＭＳ Ｐゴシック" panose="020B0600070205080204" pitchFamily="50" charset="-128"/>
            </a:endParaRPr>
          </a:p>
        </p:txBody>
      </p:sp>
      <p:cxnSp>
        <p:nvCxnSpPr>
          <p:cNvPr id="128" name="直線矢印コネクタ 127">
            <a:extLst>
              <a:ext uri="{FF2B5EF4-FFF2-40B4-BE49-F238E27FC236}">
                <a16:creationId xmlns:a16="http://schemas.microsoft.com/office/drawing/2014/main" id="{E55EDEE4-E88D-4B09-9C4A-D2B6EA5FB96D}"/>
              </a:ext>
            </a:extLst>
          </p:cNvPr>
          <p:cNvCxnSpPr>
            <a:cxnSpLocks/>
          </p:cNvCxnSpPr>
          <p:nvPr/>
        </p:nvCxnSpPr>
        <p:spPr>
          <a:xfrm flipH="1" flipV="1">
            <a:off x="2478522" y="5767306"/>
            <a:ext cx="140844" cy="176550"/>
          </a:xfrm>
          <a:prstGeom prst="straightConnector1">
            <a:avLst/>
          </a:prstGeom>
          <a:ln w="1905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36" name="テキスト ボックス 135">
            <a:extLst>
              <a:ext uri="{FF2B5EF4-FFF2-40B4-BE49-F238E27FC236}">
                <a16:creationId xmlns:a16="http://schemas.microsoft.com/office/drawing/2014/main" id="{8D7A9723-389E-796B-C516-BCC7D7A6B860}"/>
              </a:ext>
            </a:extLst>
          </p:cNvPr>
          <p:cNvSpPr txBox="1"/>
          <p:nvPr/>
        </p:nvSpPr>
        <p:spPr>
          <a:xfrm>
            <a:off x="222470" y="4728567"/>
            <a:ext cx="2319866"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rPr>
              <a:t>組立てコスト（最小化）</a:t>
            </a:r>
          </a:p>
        </p:txBody>
      </p:sp>
      <p:cxnSp>
        <p:nvCxnSpPr>
          <p:cNvPr id="158" name="コネクタ: 曲線 1028">
            <a:extLst>
              <a:ext uri="{FF2B5EF4-FFF2-40B4-BE49-F238E27FC236}">
                <a16:creationId xmlns:a16="http://schemas.microsoft.com/office/drawing/2014/main" id="{78F0C102-E67E-CEE8-16E0-AE6832059B30}"/>
              </a:ext>
            </a:extLst>
          </p:cNvPr>
          <p:cNvCxnSpPr>
            <a:cxnSpLocks/>
            <a:stCxn id="122" idx="6"/>
            <a:endCxn id="48" idx="4"/>
          </p:cNvCxnSpPr>
          <p:nvPr/>
        </p:nvCxnSpPr>
        <p:spPr>
          <a:xfrm flipV="1">
            <a:off x="2645736" y="4954920"/>
            <a:ext cx="3008851" cy="638451"/>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21029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4520C-9031-B3E2-332A-43AE310E5614}"/>
            </a:ext>
          </a:extLst>
        </p:cNvPr>
        <p:cNvGrpSpPr/>
        <p:nvPr/>
      </p:nvGrpSpPr>
      <p:grpSpPr>
        <a:xfrm>
          <a:off x="0" y="0"/>
          <a:ext cx="0" cy="0"/>
          <a:chOff x="0" y="0"/>
          <a:chExt cx="0" cy="0"/>
        </a:xfrm>
      </p:grpSpPr>
      <p:pic>
        <p:nvPicPr>
          <p:cNvPr id="196" name="図 195">
            <a:extLst>
              <a:ext uri="{FF2B5EF4-FFF2-40B4-BE49-F238E27FC236}">
                <a16:creationId xmlns:a16="http://schemas.microsoft.com/office/drawing/2014/main" id="{4C885F45-4EC0-567B-F51B-FD3875894C6A}"/>
              </a:ext>
            </a:extLst>
          </p:cNvPr>
          <p:cNvPicPr>
            <a:picLocks noChangeAspect="1"/>
          </p:cNvPicPr>
          <p:nvPr/>
        </p:nvPicPr>
        <p:blipFill>
          <a:blip r:embed="rId2"/>
          <a:stretch>
            <a:fillRect/>
          </a:stretch>
        </p:blipFill>
        <p:spPr>
          <a:xfrm>
            <a:off x="663212" y="2264126"/>
            <a:ext cx="3028950" cy="1628775"/>
          </a:xfrm>
          <a:prstGeom prst="rect">
            <a:avLst/>
          </a:prstGeom>
        </p:spPr>
      </p:pic>
      <p:sp>
        <p:nvSpPr>
          <p:cNvPr id="51" name="タイトル 1">
            <a:extLst>
              <a:ext uri="{FF2B5EF4-FFF2-40B4-BE49-F238E27FC236}">
                <a16:creationId xmlns:a16="http://schemas.microsoft.com/office/drawing/2014/main" id="{2EA651AB-A7F0-EF2B-22BD-242F7852D99A}"/>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フレームワークの全体像</a:t>
            </a:r>
          </a:p>
        </p:txBody>
      </p:sp>
      <p:sp>
        <p:nvSpPr>
          <p:cNvPr id="152" name="四角形: 角を丸くする 151">
            <a:extLst>
              <a:ext uri="{FF2B5EF4-FFF2-40B4-BE49-F238E27FC236}">
                <a16:creationId xmlns:a16="http://schemas.microsoft.com/office/drawing/2014/main" id="{43570257-E079-24EC-ECC9-22EDC0F55428}"/>
              </a:ext>
            </a:extLst>
          </p:cNvPr>
          <p:cNvSpPr/>
          <p:nvPr/>
        </p:nvSpPr>
        <p:spPr>
          <a:xfrm>
            <a:off x="6558044" y="1911022"/>
            <a:ext cx="2110216" cy="586458"/>
          </a:xfrm>
          <a:prstGeom prst="round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タスクの割り当ての最適化結果</a:t>
            </a:r>
          </a:p>
        </p:txBody>
      </p:sp>
      <p:sp>
        <p:nvSpPr>
          <p:cNvPr id="160" name="矢印: 右 159">
            <a:extLst>
              <a:ext uri="{FF2B5EF4-FFF2-40B4-BE49-F238E27FC236}">
                <a16:creationId xmlns:a16="http://schemas.microsoft.com/office/drawing/2014/main" id="{3A309CDD-2699-68C8-1CD2-EA71ECFDE3EC}"/>
              </a:ext>
            </a:extLst>
          </p:cNvPr>
          <p:cNvSpPr/>
          <p:nvPr/>
        </p:nvSpPr>
        <p:spPr>
          <a:xfrm>
            <a:off x="3995751" y="2402972"/>
            <a:ext cx="2363950" cy="1063869"/>
          </a:xfrm>
          <a:prstGeom prst="rightArrow">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4" name="テキスト ボックス 163">
            <a:extLst>
              <a:ext uri="{FF2B5EF4-FFF2-40B4-BE49-F238E27FC236}">
                <a16:creationId xmlns:a16="http://schemas.microsoft.com/office/drawing/2014/main" id="{ED4E5B5F-73DD-6991-D72B-85EED92DDCD8}"/>
              </a:ext>
            </a:extLst>
          </p:cNvPr>
          <p:cNvSpPr txBox="1"/>
          <p:nvPr/>
        </p:nvSpPr>
        <p:spPr>
          <a:xfrm>
            <a:off x="3657050" y="6028993"/>
            <a:ext cx="5293437" cy="461665"/>
          </a:xfrm>
          <a:prstGeom prst="rect">
            <a:avLst/>
          </a:prstGeom>
          <a:noFill/>
        </p:spPr>
        <p:txBody>
          <a:bodyPr wrap="none" rtlCol="0">
            <a:spAutoFit/>
          </a:bodyPr>
          <a:lstStyle/>
          <a:p>
            <a:r>
              <a:rPr kumimoji="1" lang="ja-JP" altLang="en-US" sz="2400" dirty="0">
                <a:latin typeface="ＭＳ Ｐゴシック" panose="020B0600070205080204" pitchFamily="50" charset="-128"/>
                <a:ea typeface="ＭＳ Ｐゴシック" panose="020B0600070205080204" pitchFamily="50" charset="-128"/>
              </a:rPr>
              <a:t>適切なモジュール配分＆タスク割り当て</a:t>
            </a:r>
          </a:p>
        </p:txBody>
      </p:sp>
      <p:pic>
        <p:nvPicPr>
          <p:cNvPr id="171" name="図 170">
            <a:extLst>
              <a:ext uri="{FF2B5EF4-FFF2-40B4-BE49-F238E27FC236}">
                <a16:creationId xmlns:a16="http://schemas.microsoft.com/office/drawing/2014/main" id="{C4A89BB2-3C45-EFCB-CD0A-1082705562E3}"/>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54906" t="15060" r="4881" b="45540"/>
          <a:stretch/>
        </p:blipFill>
        <p:spPr>
          <a:xfrm>
            <a:off x="1639318" y="2402972"/>
            <a:ext cx="767384" cy="538511"/>
          </a:xfrm>
          <a:prstGeom prst="rect">
            <a:avLst/>
          </a:prstGeom>
        </p:spPr>
      </p:pic>
      <p:sp>
        <p:nvSpPr>
          <p:cNvPr id="173" name="テキスト ボックス 172">
            <a:extLst>
              <a:ext uri="{FF2B5EF4-FFF2-40B4-BE49-F238E27FC236}">
                <a16:creationId xmlns:a16="http://schemas.microsoft.com/office/drawing/2014/main" id="{23566BBF-93F9-F86C-8757-67A73F508937}"/>
              </a:ext>
            </a:extLst>
          </p:cNvPr>
          <p:cNvSpPr txBox="1"/>
          <p:nvPr/>
        </p:nvSpPr>
        <p:spPr>
          <a:xfrm>
            <a:off x="3073533" y="2597992"/>
            <a:ext cx="572593" cy="369332"/>
          </a:xfrm>
          <a:prstGeom prst="rect">
            <a:avLst/>
          </a:prstGeom>
          <a:noFill/>
        </p:spPr>
        <p:txBody>
          <a:bodyPr wrap="none" rtlCol="0">
            <a:spAutoFit/>
          </a:bodyPr>
          <a:lstStyle/>
          <a:p>
            <a:r>
              <a:rPr kumimoji="1" lang="en-US" altLang="ja-JP" dirty="0">
                <a:latin typeface="ＭＳ Ｐゴシック" panose="020B0600070205080204" pitchFamily="50" charset="-128"/>
                <a:ea typeface="ＭＳ Ｐゴシック" panose="020B0600070205080204" pitchFamily="50" charset="-128"/>
              </a:rPr>
              <a:t>×</a:t>
            </a:r>
            <a:r>
              <a:rPr kumimoji="1" lang="ja-JP" altLang="en-US" dirty="0">
                <a:latin typeface="ＭＳ Ｐゴシック" panose="020B0600070205080204" pitchFamily="50" charset="-128"/>
                <a:ea typeface="ＭＳ Ｐゴシック" panose="020B0600070205080204" pitchFamily="50" charset="-128"/>
              </a:rPr>
              <a:t>３</a:t>
            </a:r>
          </a:p>
        </p:txBody>
      </p:sp>
      <p:pic>
        <p:nvPicPr>
          <p:cNvPr id="174" name="図 173">
            <a:extLst>
              <a:ext uri="{FF2B5EF4-FFF2-40B4-BE49-F238E27FC236}">
                <a16:creationId xmlns:a16="http://schemas.microsoft.com/office/drawing/2014/main" id="{0F345DE4-6030-0E17-AFEA-B49EE16A489D}"/>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7525" t="59764" r="53586"/>
          <a:stretch/>
        </p:blipFill>
        <p:spPr>
          <a:xfrm>
            <a:off x="1766454" y="3268441"/>
            <a:ext cx="695807" cy="515613"/>
          </a:xfrm>
          <a:prstGeom prst="rect">
            <a:avLst/>
          </a:prstGeom>
        </p:spPr>
      </p:pic>
      <p:pic>
        <p:nvPicPr>
          <p:cNvPr id="175" name="図 174">
            <a:extLst>
              <a:ext uri="{FF2B5EF4-FFF2-40B4-BE49-F238E27FC236}">
                <a16:creationId xmlns:a16="http://schemas.microsoft.com/office/drawing/2014/main" id="{BD1A3501-F760-3FAC-3CD7-F4AC88FCF5BF}"/>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52099" t="56956" r="5021"/>
          <a:stretch/>
        </p:blipFill>
        <p:spPr>
          <a:xfrm>
            <a:off x="790529" y="2806200"/>
            <a:ext cx="695808" cy="500260"/>
          </a:xfrm>
          <a:prstGeom prst="rect">
            <a:avLst/>
          </a:prstGeom>
        </p:spPr>
      </p:pic>
      <p:pic>
        <p:nvPicPr>
          <p:cNvPr id="176" name="図 175">
            <a:extLst>
              <a:ext uri="{FF2B5EF4-FFF2-40B4-BE49-F238E27FC236}">
                <a16:creationId xmlns:a16="http://schemas.microsoft.com/office/drawing/2014/main" id="{36FD3E41-F352-628C-9BE1-3E461B6CBE6C}"/>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7592" t="16108" r="53585" b="42048"/>
          <a:stretch/>
        </p:blipFill>
        <p:spPr>
          <a:xfrm>
            <a:off x="2638445" y="2927529"/>
            <a:ext cx="667925" cy="515614"/>
          </a:xfrm>
          <a:prstGeom prst="rect">
            <a:avLst/>
          </a:prstGeom>
        </p:spPr>
      </p:pic>
      <p:sp>
        <p:nvSpPr>
          <p:cNvPr id="177" name="テキスト ボックス 176">
            <a:extLst>
              <a:ext uri="{FF2B5EF4-FFF2-40B4-BE49-F238E27FC236}">
                <a16:creationId xmlns:a16="http://schemas.microsoft.com/office/drawing/2014/main" id="{F69EBA41-068C-849C-C389-4D6C74109290}"/>
              </a:ext>
            </a:extLst>
          </p:cNvPr>
          <p:cNvSpPr txBox="1"/>
          <p:nvPr/>
        </p:nvSpPr>
        <p:spPr>
          <a:xfrm>
            <a:off x="2932629" y="3527729"/>
            <a:ext cx="1426994" cy="707886"/>
          </a:xfrm>
          <a:prstGeom prst="rect">
            <a:avLst/>
          </a:prstGeom>
          <a:solidFill>
            <a:schemeClr val="bg1">
              <a:alpha val="50000"/>
            </a:schemeClr>
          </a:solid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工作効率</a:t>
            </a:r>
            <a:r>
              <a:rPr kumimoji="1" lang="en-US" altLang="ja-JP" sz="2000" dirty="0">
                <a:latin typeface="ＭＳ Ｐゴシック" panose="020B0600070205080204" pitchFamily="50" charset="-128"/>
                <a:ea typeface="ＭＳ Ｐゴシック" panose="020B0600070205080204" pitchFamily="50" charset="-128"/>
                <a:sym typeface="Wingdings" panose="05000000000000000000" pitchFamily="2" charset="2"/>
              </a:rPr>
              <a:t></a:t>
            </a:r>
          </a:p>
          <a:p>
            <a:r>
              <a:rPr kumimoji="1" lang="ja-JP" altLang="en-US" sz="2000" dirty="0">
                <a:latin typeface="ＭＳ Ｐゴシック" panose="020B0600070205080204" pitchFamily="50" charset="-128"/>
                <a:ea typeface="ＭＳ Ｐゴシック" panose="020B0600070205080204" pitchFamily="50" charset="-128"/>
                <a:sym typeface="Wingdings" panose="05000000000000000000" pitchFamily="2" charset="2"/>
              </a:rPr>
              <a:t>運搬効率</a:t>
            </a:r>
            <a:r>
              <a:rPr kumimoji="1" lang="en-US" altLang="ja-JP" sz="2000" dirty="0">
                <a:latin typeface="ＭＳ Ｐゴシック" panose="020B0600070205080204" pitchFamily="50" charset="-128"/>
                <a:ea typeface="ＭＳ Ｐゴシック" panose="020B0600070205080204" pitchFamily="50" charset="-128"/>
                <a:sym typeface="Wingdings" panose="05000000000000000000" pitchFamily="2" charset="2"/>
              </a:rPr>
              <a:t></a:t>
            </a:r>
            <a:endParaRPr kumimoji="1" lang="ja-JP" altLang="en-US" sz="2000" dirty="0">
              <a:latin typeface="ＭＳ Ｐゴシック" panose="020B0600070205080204" pitchFamily="50" charset="-128"/>
              <a:ea typeface="ＭＳ Ｐゴシック" panose="020B0600070205080204" pitchFamily="50" charset="-128"/>
            </a:endParaRPr>
          </a:p>
        </p:txBody>
      </p:sp>
      <p:sp>
        <p:nvSpPr>
          <p:cNvPr id="178" name="テキスト ボックス 177">
            <a:extLst>
              <a:ext uri="{FF2B5EF4-FFF2-40B4-BE49-F238E27FC236}">
                <a16:creationId xmlns:a16="http://schemas.microsoft.com/office/drawing/2014/main" id="{6EC60373-88D9-16C4-3FC0-A4AA30AF9B05}"/>
              </a:ext>
            </a:extLst>
          </p:cNvPr>
          <p:cNvSpPr txBox="1"/>
          <p:nvPr/>
        </p:nvSpPr>
        <p:spPr>
          <a:xfrm>
            <a:off x="398392" y="1790769"/>
            <a:ext cx="1426994" cy="707886"/>
          </a:xfrm>
          <a:prstGeom prst="rect">
            <a:avLst/>
          </a:prstGeom>
          <a:solidFill>
            <a:schemeClr val="bg1">
              <a:alpha val="50000"/>
            </a:schemeClr>
          </a:solid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工作効率</a:t>
            </a:r>
            <a:r>
              <a:rPr kumimoji="1" lang="en-US" altLang="ja-JP" sz="2000" dirty="0">
                <a:latin typeface="ＭＳ Ｐゴシック" panose="020B0600070205080204" pitchFamily="50" charset="-128"/>
                <a:ea typeface="ＭＳ Ｐゴシック" panose="020B0600070205080204" pitchFamily="50" charset="-128"/>
                <a:sym typeface="Wingdings" panose="05000000000000000000" pitchFamily="2" charset="2"/>
              </a:rPr>
              <a:t></a:t>
            </a:r>
          </a:p>
          <a:p>
            <a:r>
              <a:rPr kumimoji="1" lang="ja-JP" altLang="en-US" sz="2000" dirty="0">
                <a:latin typeface="ＭＳ Ｐゴシック" panose="020B0600070205080204" pitchFamily="50" charset="-128"/>
                <a:ea typeface="ＭＳ Ｐゴシック" panose="020B0600070205080204" pitchFamily="50" charset="-128"/>
                <a:sym typeface="Wingdings" panose="05000000000000000000" pitchFamily="2" charset="2"/>
              </a:rPr>
              <a:t>運搬効率</a:t>
            </a:r>
            <a:r>
              <a:rPr kumimoji="1" lang="en-US" altLang="ja-JP" sz="2000" dirty="0">
                <a:latin typeface="ＭＳ Ｐゴシック" panose="020B0600070205080204" pitchFamily="50" charset="-128"/>
                <a:ea typeface="ＭＳ Ｐゴシック" panose="020B0600070205080204" pitchFamily="50" charset="-128"/>
                <a:sym typeface="Wingdings" panose="05000000000000000000" pitchFamily="2" charset="2"/>
              </a:rPr>
              <a:t></a:t>
            </a:r>
            <a:endParaRPr kumimoji="1" lang="ja-JP" altLang="en-US" sz="2000" dirty="0">
              <a:latin typeface="ＭＳ Ｐゴシック" panose="020B0600070205080204" pitchFamily="50" charset="-128"/>
              <a:ea typeface="ＭＳ Ｐゴシック" panose="020B0600070205080204" pitchFamily="50" charset="-128"/>
            </a:endParaRPr>
          </a:p>
        </p:txBody>
      </p:sp>
      <p:pic>
        <p:nvPicPr>
          <p:cNvPr id="179" name="図 178">
            <a:extLst>
              <a:ext uri="{FF2B5EF4-FFF2-40B4-BE49-F238E27FC236}">
                <a16:creationId xmlns:a16="http://schemas.microsoft.com/office/drawing/2014/main" id="{C6C603C2-2D08-D88A-9256-CB9299282584}"/>
              </a:ext>
            </a:extLst>
          </p:cNvPr>
          <p:cNvPicPr>
            <a:picLocks noChangeAspect="1"/>
          </p:cNvPicPr>
          <p:nvPr/>
        </p:nvPicPr>
        <p:blipFill>
          <a:blip r:embed="rId7"/>
          <a:stretch>
            <a:fillRect/>
          </a:stretch>
        </p:blipFill>
        <p:spPr>
          <a:xfrm>
            <a:off x="2280863" y="4684830"/>
            <a:ext cx="6645247" cy="1327090"/>
          </a:xfrm>
          <a:prstGeom prst="rect">
            <a:avLst/>
          </a:prstGeom>
          <a:ln w="19050">
            <a:solidFill>
              <a:schemeClr val="tx1"/>
            </a:solidFill>
          </a:ln>
        </p:spPr>
      </p:pic>
      <p:sp>
        <p:nvSpPr>
          <p:cNvPr id="183" name="テキスト ボックス 182">
            <a:extLst>
              <a:ext uri="{FF2B5EF4-FFF2-40B4-BE49-F238E27FC236}">
                <a16:creationId xmlns:a16="http://schemas.microsoft.com/office/drawing/2014/main" id="{F795D85C-6CE0-4D9C-7198-4A29B418A6F1}"/>
              </a:ext>
            </a:extLst>
          </p:cNvPr>
          <p:cNvSpPr txBox="1"/>
          <p:nvPr/>
        </p:nvSpPr>
        <p:spPr>
          <a:xfrm>
            <a:off x="1974260" y="1812229"/>
            <a:ext cx="2110217" cy="369332"/>
          </a:xfrm>
          <a:prstGeom prst="rect">
            <a:avLst/>
          </a:prstGeom>
          <a:noFill/>
        </p:spPr>
        <p:txBody>
          <a:bodyPr wrap="square">
            <a:spAutoFit/>
          </a:bodyPr>
          <a:lstStyle/>
          <a:p>
            <a:pPr algn="ctr"/>
            <a:r>
              <a:rPr kumimoji="1" lang="ja-JP" altLang="en-US" sz="1800" dirty="0">
                <a:latin typeface="ＭＳ Ｐゴシック" panose="020B0600070205080204" pitchFamily="50" charset="-128"/>
                <a:ea typeface="ＭＳ Ｐゴシック" panose="020B0600070205080204" pitchFamily="50" charset="-128"/>
              </a:rPr>
              <a:t>多目的最適化結果</a:t>
            </a:r>
            <a:endParaRPr kumimoji="1" lang="en-US" altLang="ja-JP" sz="1800" dirty="0">
              <a:solidFill>
                <a:schemeClr val="tx1"/>
              </a:solidFill>
              <a:latin typeface="ＭＳ Ｐゴシック" panose="020B0600070205080204" pitchFamily="50" charset="-128"/>
              <a:ea typeface="ＭＳ Ｐゴシック" panose="020B0600070205080204" pitchFamily="50" charset="-128"/>
            </a:endParaRPr>
          </a:p>
        </p:txBody>
      </p:sp>
      <p:pic>
        <p:nvPicPr>
          <p:cNvPr id="2050" name="Picture 2" descr="デジタルサイネージ フリー素材（イラスト） 無料・商用可">
            <a:extLst>
              <a:ext uri="{FF2B5EF4-FFF2-40B4-BE49-F238E27FC236}">
                <a16:creationId xmlns:a16="http://schemas.microsoft.com/office/drawing/2014/main" id="{0F8AA273-791C-9E9C-65CB-B6378186BD5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71179" y="2075612"/>
            <a:ext cx="1686246" cy="1686246"/>
          </a:xfrm>
          <a:prstGeom prst="rect">
            <a:avLst/>
          </a:prstGeom>
          <a:noFill/>
          <a:extLst>
            <a:ext uri="{909E8E84-426E-40DD-AFC4-6F175D3DCCD1}">
              <a14:hiddenFill xmlns:a14="http://schemas.microsoft.com/office/drawing/2010/main">
                <a:solidFill>
                  <a:srgbClr val="FFFFFF"/>
                </a:solidFill>
              </a14:hiddenFill>
            </a:ext>
          </a:extLst>
        </p:spPr>
      </p:pic>
      <p:sp>
        <p:nvSpPr>
          <p:cNvPr id="198" name="テキスト ボックス 197">
            <a:extLst>
              <a:ext uri="{FF2B5EF4-FFF2-40B4-BE49-F238E27FC236}">
                <a16:creationId xmlns:a16="http://schemas.microsoft.com/office/drawing/2014/main" id="{711953E7-EABB-672F-DFCF-8AFA445B5FF2}"/>
              </a:ext>
            </a:extLst>
          </p:cNvPr>
          <p:cNvSpPr txBox="1"/>
          <p:nvPr/>
        </p:nvSpPr>
        <p:spPr>
          <a:xfrm>
            <a:off x="4472130" y="3703144"/>
            <a:ext cx="2110217" cy="369332"/>
          </a:xfrm>
          <a:prstGeom prst="rect">
            <a:avLst/>
          </a:prstGeom>
          <a:noFill/>
        </p:spPr>
        <p:txBody>
          <a:bodyPr wrap="square">
            <a:spAutoFit/>
          </a:bodyPr>
          <a:lstStyle/>
          <a:p>
            <a:pPr algn="ctr"/>
            <a:r>
              <a:rPr kumimoji="1" lang="ja-JP" altLang="en-US" sz="1800" dirty="0">
                <a:latin typeface="ＭＳ Ｐゴシック" panose="020B0600070205080204" pitchFamily="50" charset="-128"/>
                <a:ea typeface="ＭＳ Ｐゴシック" panose="020B0600070205080204" pitchFamily="50" charset="-128"/>
              </a:rPr>
              <a:t>シミュレーション</a:t>
            </a:r>
            <a:endParaRPr kumimoji="1" lang="en-US" altLang="ja-JP" sz="1800" dirty="0">
              <a:solidFill>
                <a:schemeClr val="tx1"/>
              </a:solidFill>
              <a:latin typeface="ＭＳ Ｐゴシック" panose="020B0600070205080204" pitchFamily="50" charset="-128"/>
              <a:ea typeface="ＭＳ Ｐゴシック" panose="020B0600070205080204" pitchFamily="50" charset="-128"/>
            </a:endParaRPr>
          </a:p>
        </p:txBody>
      </p:sp>
      <p:sp>
        <p:nvSpPr>
          <p:cNvPr id="199" name="四角形: 角を丸くする 198">
            <a:extLst>
              <a:ext uri="{FF2B5EF4-FFF2-40B4-BE49-F238E27FC236}">
                <a16:creationId xmlns:a16="http://schemas.microsoft.com/office/drawing/2014/main" id="{24B41AD0-A130-F0A2-8992-3306689FC354}"/>
              </a:ext>
            </a:extLst>
          </p:cNvPr>
          <p:cNvSpPr/>
          <p:nvPr/>
        </p:nvSpPr>
        <p:spPr>
          <a:xfrm>
            <a:off x="6558044" y="3136095"/>
            <a:ext cx="2110216" cy="586458"/>
          </a:xfrm>
          <a:prstGeom prst="roundRect">
            <a:avLst/>
          </a:prstGeom>
          <a:solidFill>
            <a:srgbClr val="FF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タスクの割り当ての最適化結果</a:t>
            </a:r>
          </a:p>
        </p:txBody>
      </p:sp>
      <p:sp>
        <p:nvSpPr>
          <p:cNvPr id="200" name="テキスト ボックス 199">
            <a:extLst>
              <a:ext uri="{FF2B5EF4-FFF2-40B4-BE49-F238E27FC236}">
                <a16:creationId xmlns:a16="http://schemas.microsoft.com/office/drawing/2014/main" id="{EE733B57-4FFC-88F0-F480-940C99357F48}"/>
              </a:ext>
            </a:extLst>
          </p:cNvPr>
          <p:cNvSpPr txBox="1"/>
          <p:nvPr/>
        </p:nvSpPr>
        <p:spPr>
          <a:xfrm>
            <a:off x="7292725" y="2620408"/>
            <a:ext cx="1222625" cy="369332"/>
          </a:xfrm>
          <a:prstGeom prst="rect">
            <a:avLst/>
          </a:prstGeom>
          <a:noFill/>
        </p:spPr>
        <p:txBody>
          <a:bodyPr wrap="square">
            <a:spAutoFit/>
          </a:bodyPr>
          <a:lstStyle/>
          <a:p>
            <a:pPr algn="ctr"/>
            <a:r>
              <a:rPr kumimoji="1" lang="ja-JP" altLang="en-US" sz="1800" dirty="0">
                <a:latin typeface="ＭＳ Ｐゴシック" panose="020B0600070205080204" pitchFamily="50" charset="-128"/>
                <a:ea typeface="ＭＳ Ｐゴシック" panose="020B0600070205080204" pitchFamily="50" charset="-128"/>
              </a:rPr>
              <a:t>比較</a:t>
            </a:r>
            <a:endParaRPr kumimoji="1" lang="en-US" altLang="ja-JP" sz="1800" dirty="0">
              <a:solidFill>
                <a:schemeClr val="tx1"/>
              </a:solidFill>
              <a:latin typeface="ＭＳ Ｐゴシック" panose="020B0600070205080204" pitchFamily="50" charset="-128"/>
              <a:ea typeface="ＭＳ Ｐゴシック" panose="020B0600070205080204" pitchFamily="50" charset="-128"/>
            </a:endParaRPr>
          </a:p>
        </p:txBody>
      </p:sp>
      <p:cxnSp>
        <p:nvCxnSpPr>
          <p:cNvPr id="202" name="直線矢印コネクタ 201">
            <a:extLst>
              <a:ext uri="{FF2B5EF4-FFF2-40B4-BE49-F238E27FC236}">
                <a16:creationId xmlns:a16="http://schemas.microsoft.com/office/drawing/2014/main" id="{0382F700-FD22-C2B0-139A-8D1803A6254A}"/>
              </a:ext>
            </a:extLst>
          </p:cNvPr>
          <p:cNvCxnSpPr>
            <a:cxnSpLocks/>
          </p:cNvCxnSpPr>
          <p:nvPr/>
        </p:nvCxnSpPr>
        <p:spPr>
          <a:xfrm>
            <a:off x="7356298" y="2601515"/>
            <a:ext cx="0" cy="476998"/>
          </a:xfrm>
          <a:prstGeom prst="straightConnector1">
            <a:avLst/>
          </a:prstGeom>
          <a:ln w="25400">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205" name="コネクタ: カギ線 204">
            <a:extLst>
              <a:ext uri="{FF2B5EF4-FFF2-40B4-BE49-F238E27FC236}">
                <a16:creationId xmlns:a16="http://schemas.microsoft.com/office/drawing/2014/main" id="{8BDE6969-A529-257E-5CE5-711F13678D04}"/>
              </a:ext>
            </a:extLst>
          </p:cNvPr>
          <p:cNvCxnSpPr>
            <a:cxnSpLocks/>
            <a:stCxn id="179" idx="1"/>
            <a:endCxn id="196" idx="1"/>
          </p:cNvCxnSpPr>
          <p:nvPr/>
        </p:nvCxnSpPr>
        <p:spPr>
          <a:xfrm rot="10800000">
            <a:off x="663213" y="3078515"/>
            <a:ext cx="1617651" cy="2269861"/>
          </a:xfrm>
          <a:prstGeom prst="bentConnector3">
            <a:avLst>
              <a:gd name="adj1" fmla="val 123024"/>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9" name="四角形: 角を丸くする 148">
            <a:extLst>
              <a:ext uri="{FF2B5EF4-FFF2-40B4-BE49-F238E27FC236}">
                <a16:creationId xmlns:a16="http://schemas.microsoft.com/office/drawing/2014/main" id="{8BC74E5A-2911-EAE3-8FB7-3D61820DF860}"/>
              </a:ext>
            </a:extLst>
          </p:cNvPr>
          <p:cNvSpPr/>
          <p:nvPr/>
        </p:nvSpPr>
        <p:spPr>
          <a:xfrm>
            <a:off x="449269" y="5003383"/>
            <a:ext cx="1665088" cy="7988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ＭＳ Ｐゴシック" panose="020B0600070205080204" pitchFamily="50" charset="-128"/>
                <a:ea typeface="ＭＳ Ｐゴシック" panose="020B0600070205080204" pitchFamily="50" charset="-128"/>
              </a:rPr>
              <a:t>状況変化</a:t>
            </a:r>
            <a:endParaRPr kumimoji="1" lang="en-US" altLang="ja-JP" sz="2000" dirty="0">
              <a:solidFill>
                <a:schemeClr val="tx1"/>
              </a:solidFill>
              <a:latin typeface="ＭＳ Ｐゴシック" panose="020B0600070205080204" pitchFamily="50" charset="-128"/>
              <a:ea typeface="ＭＳ Ｐゴシック" panose="020B0600070205080204" pitchFamily="50" charset="-128"/>
            </a:endParaRPr>
          </a:p>
          <a:p>
            <a:pPr algn="ctr"/>
            <a:r>
              <a:rPr kumimoji="1" lang="ja-JP" altLang="en-US" sz="2000" dirty="0">
                <a:solidFill>
                  <a:schemeClr val="tx1"/>
                </a:solidFill>
                <a:latin typeface="ＭＳ Ｐゴシック" panose="020B0600070205080204" pitchFamily="50" charset="-128"/>
                <a:ea typeface="ＭＳ Ｐゴシック" panose="020B0600070205080204" pitchFamily="50" charset="-128"/>
              </a:rPr>
              <a:t>（故障など）</a:t>
            </a:r>
          </a:p>
        </p:txBody>
      </p:sp>
      <p:cxnSp>
        <p:nvCxnSpPr>
          <p:cNvPr id="216" name="コネクタ: 曲線 215">
            <a:extLst>
              <a:ext uri="{FF2B5EF4-FFF2-40B4-BE49-F238E27FC236}">
                <a16:creationId xmlns:a16="http://schemas.microsoft.com/office/drawing/2014/main" id="{D9AF2F2C-EC26-CD8B-8F95-7615B903DCD9}"/>
              </a:ext>
            </a:extLst>
          </p:cNvPr>
          <p:cNvCxnSpPr>
            <a:cxnSpLocks/>
            <a:stCxn id="199" idx="2"/>
            <a:endCxn id="179" idx="0"/>
          </p:cNvCxnSpPr>
          <p:nvPr/>
        </p:nvCxnSpPr>
        <p:spPr>
          <a:xfrm rot="5400000">
            <a:off x="6127182" y="3198859"/>
            <a:ext cx="962277" cy="2009665"/>
          </a:xfrm>
          <a:prstGeom prst="curvedConnector3">
            <a:avLst>
              <a:gd name="adj1" fmla="val 61745"/>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220" name="テキスト ボックス 219">
            <a:extLst>
              <a:ext uri="{FF2B5EF4-FFF2-40B4-BE49-F238E27FC236}">
                <a16:creationId xmlns:a16="http://schemas.microsoft.com/office/drawing/2014/main" id="{A00DDA67-9AB1-22F4-B484-18C613D504B5}"/>
              </a:ext>
            </a:extLst>
          </p:cNvPr>
          <p:cNvSpPr txBox="1"/>
          <p:nvPr/>
        </p:nvSpPr>
        <p:spPr>
          <a:xfrm>
            <a:off x="8064523" y="2766763"/>
            <a:ext cx="901654" cy="369332"/>
          </a:xfrm>
          <a:prstGeom prst="rect">
            <a:avLst/>
          </a:prstGeom>
          <a:noFill/>
        </p:spPr>
        <p:txBody>
          <a:bodyPr wrap="square">
            <a:spAutoFit/>
          </a:bodyPr>
          <a:lstStyle/>
          <a:p>
            <a:pPr algn="ctr"/>
            <a:r>
              <a:rPr kumimoji="1" lang="en-US" altLang="ja-JP" sz="1800" dirty="0">
                <a:latin typeface="ＭＳ Ｐゴシック" panose="020B0600070205080204" pitchFamily="50" charset="-128"/>
                <a:ea typeface="ＭＳ Ｐゴシック" panose="020B0600070205080204" pitchFamily="50" charset="-128"/>
              </a:rPr>
              <a:t>Win!</a:t>
            </a:r>
            <a:endParaRPr kumimoji="1" lang="en-US" altLang="ja-JP" sz="1800" dirty="0">
              <a:solidFill>
                <a:schemeClr val="tx1"/>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216757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20176-2B13-090A-AD7D-1EA1EB18E43A}"/>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84DC9801-6AD0-09F8-D9D1-E68F102D876D}"/>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シミュレーションのイメージ</a:t>
            </a:r>
          </a:p>
        </p:txBody>
      </p:sp>
      <p:sp>
        <p:nvSpPr>
          <p:cNvPr id="38" name="四角形: 角を丸くする 18">
            <a:extLst>
              <a:ext uri="{FF2B5EF4-FFF2-40B4-BE49-F238E27FC236}">
                <a16:creationId xmlns:a16="http://schemas.microsoft.com/office/drawing/2014/main" id="{9FB2D03C-D847-94CF-B7CC-42DC2197E88C}"/>
              </a:ext>
            </a:extLst>
          </p:cNvPr>
          <p:cNvSpPr/>
          <p:nvPr/>
        </p:nvSpPr>
        <p:spPr>
          <a:xfrm>
            <a:off x="315519" y="1621510"/>
            <a:ext cx="8581902" cy="949325"/>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912B6CAA-E5E2-8723-3568-B9FCC389FC7A}"/>
              </a:ext>
            </a:extLst>
          </p:cNvPr>
          <p:cNvSpPr txBox="1"/>
          <p:nvPr/>
        </p:nvSpPr>
        <p:spPr>
          <a:xfrm>
            <a:off x="504084" y="1663845"/>
            <a:ext cx="8208402" cy="830997"/>
          </a:xfrm>
          <a:prstGeom prst="rect">
            <a:avLst/>
          </a:prstGeom>
          <a:noFill/>
        </p:spPr>
        <p:txBody>
          <a:bodyPr wrap="square" rtlCol="0">
            <a:spAutoFit/>
          </a:bodyPr>
          <a:lstStyle/>
          <a:p>
            <a:pPr algn="just" defTabSz="914400">
              <a:defRPr/>
            </a:pPr>
            <a:r>
              <a:rPr lang="ja-JP" altLang="en-US" sz="2400" dirty="0">
                <a:latin typeface="ＭＳ Ｐゴシック" panose="020B0600070205080204" pitchFamily="50" charset="-128"/>
                <a:ea typeface="ＭＳ Ｐゴシック" panose="020B0600070205080204" pitchFamily="50" charset="-128"/>
              </a:rPr>
              <a:t>シミュレーション終了時になるべく多くのタスクが完了するようにタスク割り当てを最適化</a:t>
            </a:r>
            <a:endParaRPr lang="en-US" altLang="ja-JP" sz="2400" dirty="0">
              <a:latin typeface="ＭＳ Ｐゴシック" panose="020B0600070205080204" pitchFamily="50" charset="-128"/>
              <a:ea typeface="ＭＳ Ｐゴシック" panose="020B0600070205080204" pitchFamily="50" charset="-128"/>
            </a:endParaRPr>
          </a:p>
        </p:txBody>
      </p:sp>
      <p:pic>
        <p:nvPicPr>
          <p:cNvPr id="2" name="without_break">
            <a:hlinkClick r:id="" action="ppaction://media"/>
            <a:extLst>
              <a:ext uri="{FF2B5EF4-FFF2-40B4-BE49-F238E27FC236}">
                <a16:creationId xmlns:a16="http://schemas.microsoft.com/office/drawing/2014/main" id="{F94C3300-3455-21EA-9143-F30A5A44C55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14865" y="2664529"/>
            <a:ext cx="5909206" cy="3939471"/>
          </a:xfrm>
          <a:prstGeom prst="rect">
            <a:avLst/>
          </a:prstGeom>
        </p:spPr>
      </p:pic>
      <p:sp>
        <p:nvSpPr>
          <p:cNvPr id="3" name="楕円 2">
            <a:extLst>
              <a:ext uri="{FF2B5EF4-FFF2-40B4-BE49-F238E27FC236}">
                <a16:creationId xmlns:a16="http://schemas.microsoft.com/office/drawing/2014/main" id="{4B0454B0-4394-F883-3A51-7F7C91CA96A6}"/>
              </a:ext>
            </a:extLst>
          </p:cNvPr>
          <p:cNvSpPr/>
          <p:nvPr/>
        </p:nvSpPr>
        <p:spPr>
          <a:xfrm>
            <a:off x="1176865" y="4758265"/>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5069A7EF-83F5-23D1-C30D-4DB9FA67375F}"/>
              </a:ext>
            </a:extLst>
          </p:cNvPr>
          <p:cNvSpPr/>
          <p:nvPr/>
        </p:nvSpPr>
        <p:spPr>
          <a:xfrm>
            <a:off x="1964268" y="3149596"/>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0EE91487-C840-C725-14D8-9D4D69007817}"/>
              </a:ext>
            </a:extLst>
          </p:cNvPr>
          <p:cNvSpPr/>
          <p:nvPr/>
        </p:nvSpPr>
        <p:spPr>
          <a:xfrm>
            <a:off x="2768603" y="3141128"/>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166F2130-3C0E-D45B-6FF7-458E3AFB83EC}"/>
              </a:ext>
            </a:extLst>
          </p:cNvPr>
          <p:cNvSpPr/>
          <p:nvPr/>
        </p:nvSpPr>
        <p:spPr>
          <a:xfrm>
            <a:off x="1964268" y="3962395"/>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39F12DEA-433E-717E-E450-1CADA906EC4B}"/>
              </a:ext>
            </a:extLst>
          </p:cNvPr>
          <p:cNvSpPr txBox="1"/>
          <p:nvPr/>
        </p:nvSpPr>
        <p:spPr>
          <a:xfrm>
            <a:off x="2172772" y="4267437"/>
            <a:ext cx="1020421"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基地（充電）</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3" name="テキスト ボックス 12">
            <a:extLst>
              <a:ext uri="{FF2B5EF4-FFF2-40B4-BE49-F238E27FC236}">
                <a16:creationId xmlns:a16="http://schemas.microsoft.com/office/drawing/2014/main" id="{3FFE3AEA-7090-0BB4-3143-892146AD27F8}"/>
              </a:ext>
            </a:extLst>
          </p:cNvPr>
          <p:cNvSpPr txBox="1"/>
          <p:nvPr/>
        </p:nvSpPr>
        <p:spPr>
          <a:xfrm>
            <a:off x="1517091" y="4922120"/>
            <a:ext cx="1251512"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インフレータブル</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4" name="テキスト ボックス 13">
            <a:extLst>
              <a:ext uri="{FF2B5EF4-FFF2-40B4-BE49-F238E27FC236}">
                <a16:creationId xmlns:a16="http://schemas.microsoft.com/office/drawing/2014/main" id="{B3F3F0B8-145B-66EE-72AE-3615328835A1}"/>
              </a:ext>
            </a:extLst>
          </p:cNvPr>
          <p:cNvSpPr txBox="1"/>
          <p:nvPr/>
        </p:nvSpPr>
        <p:spPr>
          <a:xfrm>
            <a:off x="1301527" y="3149596"/>
            <a:ext cx="803621"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太陽光</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5" name="テキスト ボックス 14">
            <a:extLst>
              <a:ext uri="{FF2B5EF4-FFF2-40B4-BE49-F238E27FC236}">
                <a16:creationId xmlns:a16="http://schemas.microsoft.com/office/drawing/2014/main" id="{2D6932E6-9E93-A340-E20F-46B7D54291A9}"/>
              </a:ext>
            </a:extLst>
          </p:cNvPr>
          <p:cNvSpPr txBox="1"/>
          <p:nvPr/>
        </p:nvSpPr>
        <p:spPr>
          <a:xfrm>
            <a:off x="2142847" y="3158408"/>
            <a:ext cx="938190"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通信</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6" name="テキスト ボックス 15">
            <a:extLst>
              <a:ext uri="{FF2B5EF4-FFF2-40B4-BE49-F238E27FC236}">
                <a16:creationId xmlns:a16="http://schemas.microsoft.com/office/drawing/2014/main" id="{A777436E-4CD4-ABD7-0D52-9DD10308735B}"/>
              </a:ext>
            </a:extLst>
          </p:cNvPr>
          <p:cNvSpPr txBox="1"/>
          <p:nvPr/>
        </p:nvSpPr>
        <p:spPr>
          <a:xfrm>
            <a:off x="7753988" y="3102145"/>
            <a:ext cx="877163" cy="1659429"/>
          </a:xfrm>
          <a:prstGeom prst="rect">
            <a:avLst/>
          </a:prstGeom>
          <a:noFill/>
        </p:spPr>
        <p:txBody>
          <a:bodyPr wrap="none" rtlCol="0">
            <a:spAutoFit/>
          </a:bodyPr>
          <a:lstStyle/>
          <a:p>
            <a:pPr>
              <a:spcAft>
                <a:spcPts val="450"/>
              </a:spcAft>
            </a:pPr>
            <a:r>
              <a:rPr lang="ja-JP" altLang="en-US" sz="1350" dirty="0">
                <a:latin typeface="ＭＳ Ｐゴシック" panose="020B0600070205080204" pitchFamily="50" charset="-128"/>
                <a:ea typeface="ＭＳ Ｐゴシック" panose="020B0600070205080204" pitchFamily="50" charset="-128"/>
              </a:rPr>
              <a:t>待機</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作業</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作業待機</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移動</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充電</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故障</a:t>
            </a:r>
          </a:p>
        </p:txBody>
      </p:sp>
      <p:sp>
        <p:nvSpPr>
          <p:cNvPr id="17" name="正方形/長方形 16">
            <a:extLst>
              <a:ext uri="{FF2B5EF4-FFF2-40B4-BE49-F238E27FC236}">
                <a16:creationId xmlns:a16="http://schemas.microsoft.com/office/drawing/2014/main" id="{5B6E3217-1ECD-E9F8-A3EF-F60465089F84}"/>
              </a:ext>
            </a:extLst>
          </p:cNvPr>
          <p:cNvSpPr/>
          <p:nvPr/>
        </p:nvSpPr>
        <p:spPr>
          <a:xfrm>
            <a:off x="7276682" y="3156859"/>
            <a:ext cx="270000" cy="18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8" name="正方形/長方形 17">
            <a:extLst>
              <a:ext uri="{FF2B5EF4-FFF2-40B4-BE49-F238E27FC236}">
                <a16:creationId xmlns:a16="http://schemas.microsoft.com/office/drawing/2014/main" id="{DE0D2E0C-7B87-3A9F-D611-98F212237450}"/>
              </a:ext>
            </a:extLst>
          </p:cNvPr>
          <p:cNvSpPr/>
          <p:nvPr/>
        </p:nvSpPr>
        <p:spPr>
          <a:xfrm>
            <a:off x="7285475" y="3406811"/>
            <a:ext cx="270000" cy="189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9" name="正方形/長方形 18">
            <a:extLst>
              <a:ext uri="{FF2B5EF4-FFF2-40B4-BE49-F238E27FC236}">
                <a16:creationId xmlns:a16="http://schemas.microsoft.com/office/drawing/2014/main" id="{F0159690-E489-ECF8-C408-71E0AD08E18D}"/>
              </a:ext>
            </a:extLst>
          </p:cNvPr>
          <p:cNvSpPr/>
          <p:nvPr/>
        </p:nvSpPr>
        <p:spPr>
          <a:xfrm>
            <a:off x="7285475" y="4203609"/>
            <a:ext cx="270000" cy="1890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0" name="正方形/長方形 19">
            <a:extLst>
              <a:ext uri="{FF2B5EF4-FFF2-40B4-BE49-F238E27FC236}">
                <a16:creationId xmlns:a16="http://schemas.microsoft.com/office/drawing/2014/main" id="{987B65B3-9814-DAE5-6757-65D5A6EC2183}"/>
              </a:ext>
            </a:extLst>
          </p:cNvPr>
          <p:cNvSpPr/>
          <p:nvPr/>
        </p:nvSpPr>
        <p:spPr>
          <a:xfrm>
            <a:off x="7285475" y="3936802"/>
            <a:ext cx="270000" cy="1890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2" name="正方形/長方形 21">
            <a:extLst>
              <a:ext uri="{FF2B5EF4-FFF2-40B4-BE49-F238E27FC236}">
                <a16:creationId xmlns:a16="http://schemas.microsoft.com/office/drawing/2014/main" id="{7B4F937A-2DD5-454E-4068-28EC9AD8BF98}"/>
              </a:ext>
            </a:extLst>
          </p:cNvPr>
          <p:cNvSpPr/>
          <p:nvPr/>
        </p:nvSpPr>
        <p:spPr>
          <a:xfrm>
            <a:off x="7285475" y="3675601"/>
            <a:ext cx="270000" cy="189000"/>
          </a:xfrm>
          <a:prstGeom prst="rect">
            <a:avLst/>
          </a:prstGeom>
          <a:solidFill>
            <a:srgbClr val="FF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3" name="正方形/長方形 22">
            <a:extLst>
              <a:ext uri="{FF2B5EF4-FFF2-40B4-BE49-F238E27FC236}">
                <a16:creationId xmlns:a16="http://schemas.microsoft.com/office/drawing/2014/main" id="{97EA6879-1963-99D2-9008-5CA2EA6D9D15}"/>
              </a:ext>
            </a:extLst>
          </p:cNvPr>
          <p:cNvSpPr/>
          <p:nvPr/>
        </p:nvSpPr>
        <p:spPr>
          <a:xfrm>
            <a:off x="7285475" y="4479342"/>
            <a:ext cx="270000" cy="189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pic>
        <p:nvPicPr>
          <p:cNvPr id="43" name="図 42">
            <a:extLst>
              <a:ext uri="{FF2B5EF4-FFF2-40B4-BE49-F238E27FC236}">
                <a16:creationId xmlns:a16="http://schemas.microsoft.com/office/drawing/2014/main" id="{BD858B6A-A0F2-2D22-679C-4B97D1C64E42}"/>
              </a:ext>
            </a:extLst>
          </p:cNvPr>
          <p:cNvPicPr>
            <a:picLocks noChangeAspect="1"/>
          </p:cNvPicPr>
          <p:nvPr/>
        </p:nvPicPr>
        <p:blipFill rotWithShape="1">
          <a:blip r:embed="rId5">
            <a:extLst>
              <a:ext uri="{28A0092B-C50C-407E-A947-70E740481C1C}">
                <a14:useLocalDpi xmlns:a14="http://schemas.microsoft.com/office/drawing/2010/main" val="0"/>
              </a:ext>
            </a:extLst>
          </a:blip>
          <a:srcRect l="5353" t="13155" r="53585" b="40973"/>
          <a:stretch/>
        </p:blipFill>
        <p:spPr>
          <a:xfrm>
            <a:off x="5000659" y="4230384"/>
            <a:ext cx="934325" cy="747572"/>
          </a:xfrm>
          <a:prstGeom prst="rect">
            <a:avLst/>
          </a:prstGeom>
        </p:spPr>
      </p:pic>
      <p:pic>
        <p:nvPicPr>
          <p:cNvPr id="44" name="図 43">
            <a:extLst>
              <a:ext uri="{FF2B5EF4-FFF2-40B4-BE49-F238E27FC236}">
                <a16:creationId xmlns:a16="http://schemas.microsoft.com/office/drawing/2014/main" id="{38E10F19-D58F-0879-D1F8-75AFEC9D7978}"/>
              </a:ext>
            </a:extLst>
          </p:cNvPr>
          <p:cNvPicPr>
            <a:picLocks noChangeAspect="1"/>
          </p:cNvPicPr>
          <p:nvPr/>
        </p:nvPicPr>
        <p:blipFill rotWithShape="1">
          <a:blip r:embed="rId5">
            <a:extLst>
              <a:ext uri="{28A0092B-C50C-407E-A947-70E740481C1C}">
                <a14:useLocalDpi xmlns:a14="http://schemas.microsoft.com/office/drawing/2010/main" val="0"/>
              </a:ext>
            </a:extLst>
          </a:blip>
          <a:srcRect l="52099" t="13155" r="2626" b="44848"/>
          <a:stretch/>
        </p:blipFill>
        <p:spPr>
          <a:xfrm>
            <a:off x="3709468" y="4230383"/>
            <a:ext cx="1125239" cy="747573"/>
          </a:xfrm>
          <a:prstGeom prst="rect">
            <a:avLst/>
          </a:prstGeom>
        </p:spPr>
      </p:pic>
      <p:pic>
        <p:nvPicPr>
          <p:cNvPr id="45" name="図 44">
            <a:extLst>
              <a:ext uri="{FF2B5EF4-FFF2-40B4-BE49-F238E27FC236}">
                <a16:creationId xmlns:a16="http://schemas.microsoft.com/office/drawing/2014/main" id="{013CC7B1-5D9B-4959-994B-B565F747B40D}"/>
              </a:ext>
            </a:extLst>
          </p:cNvPr>
          <p:cNvPicPr>
            <a:picLocks noChangeAspect="1"/>
          </p:cNvPicPr>
          <p:nvPr/>
        </p:nvPicPr>
        <p:blipFill rotWithShape="1">
          <a:blip r:embed="rId5">
            <a:extLst>
              <a:ext uri="{28A0092B-C50C-407E-A947-70E740481C1C}">
                <a14:useLocalDpi xmlns:a14="http://schemas.microsoft.com/office/drawing/2010/main" val="0"/>
              </a:ext>
            </a:extLst>
          </a:blip>
          <a:srcRect l="5353" t="59379" r="53585"/>
          <a:stretch/>
        </p:blipFill>
        <p:spPr>
          <a:xfrm>
            <a:off x="3682184" y="2989676"/>
            <a:ext cx="1100297" cy="779606"/>
          </a:xfrm>
          <a:prstGeom prst="rect">
            <a:avLst/>
          </a:prstGeom>
        </p:spPr>
      </p:pic>
      <p:pic>
        <p:nvPicPr>
          <p:cNvPr id="46" name="図 45">
            <a:extLst>
              <a:ext uri="{FF2B5EF4-FFF2-40B4-BE49-F238E27FC236}">
                <a16:creationId xmlns:a16="http://schemas.microsoft.com/office/drawing/2014/main" id="{CE6A5BA3-F444-C221-1F50-1F60AADA9BC4}"/>
              </a:ext>
            </a:extLst>
          </p:cNvPr>
          <p:cNvPicPr>
            <a:picLocks noChangeAspect="1"/>
          </p:cNvPicPr>
          <p:nvPr/>
        </p:nvPicPr>
        <p:blipFill rotWithShape="1">
          <a:blip r:embed="rId5">
            <a:extLst>
              <a:ext uri="{28A0092B-C50C-407E-A947-70E740481C1C}">
                <a14:useLocalDpi xmlns:a14="http://schemas.microsoft.com/office/drawing/2010/main" val="0"/>
              </a:ext>
            </a:extLst>
          </a:blip>
          <a:srcRect l="52099" t="56772" r="2626"/>
          <a:stretch/>
        </p:blipFill>
        <p:spPr>
          <a:xfrm>
            <a:off x="4834708" y="2989674"/>
            <a:ext cx="1140036" cy="779606"/>
          </a:xfrm>
          <a:prstGeom prst="rect">
            <a:avLst/>
          </a:prstGeom>
        </p:spPr>
      </p:pic>
      <p:sp>
        <p:nvSpPr>
          <p:cNvPr id="49" name="テキスト ボックス 48">
            <a:extLst>
              <a:ext uri="{FF2B5EF4-FFF2-40B4-BE49-F238E27FC236}">
                <a16:creationId xmlns:a16="http://schemas.microsoft.com/office/drawing/2014/main" id="{488B5E0B-AD1D-A79C-EDEA-D285AF9D819C}"/>
              </a:ext>
            </a:extLst>
          </p:cNvPr>
          <p:cNvSpPr txBox="1"/>
          <p:nvPr/>
        </p:nvSpPr>
        <p:spPr>
          <a:xfrm>
            <a:off x="3871816" y="3885793"/>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単腕</a:t>
            </a:r>
          </a:p>
        </p:txBody>
      </p:sp>
      <p:sp>
        <p:nvSpPr>
          <p:cNvPr id="50" name="テキスト ボックス 49">
            <a:extLst>
              <a:ext uri="{FF2B5EF4-FFF2-40B4-BE49-F238E27FC236}">
                <a16:creationId xmlns:a16="http://schemas.microsoft.com/office/drawing/2014/main" id="{AC6F0629-2C9B-0E8F-F6E3-33023A0AF2AD}"/>
              </a:ext>
            </a:extLst>
          </p:cNvPr>
          <p:cNvSpPr txBox="1"/>
          <p:nvPr/>
        </p:nvSpPr>
        <p:spPr>
          <a:xfrm>
            <a:off x="4460082" y="3885793"/>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双腕</a:t>
            </a:r>
          </a:p>
        </p:txBody>
      </p:sp>
      <p:sp>
        <p:nvSpPr>
          <p:cNvPr id="52" name="テキスト ボックス 51">
            <a:extLst>
              <a:ext uri="{FF2B5EF4-FFF2-40B4-BE49-F238E27FC236}">
                <a16:creationId xmlns:a16="http://schemas.microsoft.com/office/drawing/2014/main" id="{F47A6F26-4844-5CA8-AF37-C2AC8FF8066E}"/>
              </a:ext>
            </a:extLst>
          </p:cNvPr>
          <p:cNvSpPr txBox="1"/>
          <p:nvPr/>
        </p:nvSpPr>
        <p:spPr>
          <a:xfrm>
            <a:off x="4988436" y="3887050"/>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単腕</a:t>
            </a:r>
          </a:p>
        </p:txBody>
      </p:sp>
      <p:sp>
        <p:nvSpPr>
          <p:cNvPr id="53" name="テキスト ボックス 52">
            <a:extLst>
              <a:ext uri="{FF2B5EF4-FFF2-40B4-BE49-F238E27FC236}">
                <a16:creationId xmlns:a16="http://schemas.microsoft.com/office/drawing/2014/main" id="{106CE051-CC48-18CC-7B0A-690FA5AA76B7}"/>
              </a:ext>
            </a:extLst>
          </p:cNvPr>
          <p:cNvSpPr txBox="1"/>
          <p:nvPr/>
        </p:nvSpPr>
        <p:spPr>
          <a:xfrm>
            <a:off x="5576702" y="3887050"/>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双腕</a:t>
            </a:r>
          </a:p>
        </p:txBody>
      </p:sp>
      <p:sp>
        <p:nvSpPr>
          <p:cNvPr id="55" name="テキスト ボックス 54">
            <a:extLst>
              <a:ext uri="{FF2B5EF4-FFF2-40B4-BE49-F238E27FC236}">
                <a16:creationId xmlns:a16="http://schemas.microsoft.com/office/drawing/2014/main" id="{F396D332-C0B1-C9CF-E4C2-BDBA79EE9EC1}"/>
              </a:ext>
            </a:extLst>
          </p:cNvPr>
          <p:cNvSpPr txBox="1"/>
          <p:nvPr/>
        </p:nvSpPr>
        <p:spPr>
          <a:xfrm>
            <a:off x="3955994" y="4977957"/>
            <a:ext cx="843501"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ドラゴン型</a:t>
            </a:r>
          </a:p>
        </p:txBody>
      </p:sp>
      <p:sp>
        <p:nvSpPr>
          <p:cNvPr id="56" name="テキスト ボックス 55">
            <a:extLst>
              <a:ext uri="{FF2B5EF4-FFF2-40B4-BE49-F238E27FC236}">
                <a16:creationId xmlns:a16="http://schemas.microsoft.com/office/drawing/2014/main" id="{9EAD6501-94DA-E537-7C5E-BA03965686B0}"/>
              </a:ext>
            </a:extLst>
          </p:cNvPr>
          <p:cNvSpPr txBox="1"/>
          <p:nvPr/>
        </p:nvSpPr>
        <p:spPr>
          <a:xfrm>
            <a:off x="5252236" y="4977957"/>
            <a:ext cx="873957"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ミニマル型</a:t>
            </a:r>
          </a:p>
        </p:txBody>
      </p:sp>
      <p:sp>
        <p:nvSpPr>
          <p:cNvPr id="58" name="五角形 57">
            <a:extLst>
              <a:ext uri="{FF2B5EF4-FFF2-40B4-BE49-F238E27FC236}">
                <a16:creationId xmlns:a16="http://schemas.microsoft.com/office/drawing/2014/main" id="{DD56E14C-70E1-D79D-1B7E-EF5D46B53543}"/>
              </a:ext>
            </a:extLst>
          </p:cNvPr>
          <p:cNvSpPr/>
          <p:nvPr/>
        </p:nvSpPr>
        <p:spPr>
          <a:xfrm>
            <a:off x="5469607" y="3832303"/>
            <a:ext cx="135000" cy="135000"/>
          </a:xfrm>
          <a:prstGeom prst="pentagon">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0" name="楕円 59">
            <a:extLst>
              <a:ext uri="{FF2B5EF4-FFF2-40B4-BE49-F238E27FC236}">
                <a16:creationId xmlns:a16="http://schemas.microsoft.com/office/drawing/2014/main" id="{4CCEFA90-A6E8-2D86-D9D3-7E24073142F8}"/>
              </a:ext>
            </a:extLst>
          </p:cNvPr>
          <p:cNvSpPr/>
          <p:nvPr/>
        </p:nvSpPr>
        <p:spPr>
          <a:xfrm>
            <a:off x="3845353" y="5089187"/>
            <a:ext cx="108000" cy="72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2" name="楕円 61">
            <a:extLst>
              <a:ext uri="{FF2B5EF4-FFF2-40B4-BE49-F238E27FC236}">
                <a16:creationId xmlns:a16="http://schemas.microsoft.com/office/drawing/2014/main" id="{5889B9C4-970A-AB4F-96FB-D4E6C5D9FA24}"/>
              </a:ext>
            </a:extLst>
          </p:cNvPr>
          <p:cNvSpPr/>
          <p:nvPr/>
        </p:nvSpPr>
        <p:spPr>
          <a:xfrm>
            <a:off x="5157686" y="5063785"/>
            <a:ext cx="108000" cy="108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3" name="正方形/長方形 62">
            <a:extLst>
              <a:ext uri="{FF2B5EF4-FFF2-40B4-BE49-F238E27FC236}">
                <a16:creationId xmlns:a16="http://schemas.microsoft.com/office/drawing/2014/main" id="{15D8F632-1071-3C88-D8E8-1FB136BE5EAA}"/>
              </a:ext>
            </a:extLst>
          </p:cNvPr>
          <p:cNvSpPr/>
          <p:nvPr/>
        </p:nvSpPr>
        <p:spPr>
          <a:xfrm>
            <a:off x="4968320" y="3834873"/>
            <a:ext cx="108000" cy="1080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 name="二等辺三角形 3">
            <a:extLst>
              <a:ext uri="{FF2B5EF4-FFF2-40B4-BE49-F238E27FC236}">
                <a16:creationId xmlns:a16="http://schemas.microsoft.com/office/drawing/2014/main" id="{DD91CCF1-9340-4527-7F36-C49F65F9A5B1}"/>
              </a:ext>
            </a:extLst>
          </p:cNvPr>
          <p:cNvSpPr/>
          <p:nvPr/>
        </p:nvSpPr>
        <p:spPr>
          <a:xfrm>
            <a:off x="3776148" y="3843871"/>
            <a:ext cx="144000" cy="144000"/>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二等辺三角形 63">
            <a:extLst>
              <a:ext uri="{FF2B5EF4-FFF2-40B4-BE49-F238E27FC236}">
                <a16:creationId xmlns:a16="http://schemas.microsoft.com/office/drawing/2014/main" id="{E0B199BC-0DAB-8F60-B963-52A05FBE8EB9}"/>
              </a:ext>
            </a:extLst>
          </p:cNvPr>
          <p:cNvSpPr/>
          <p:nvPr/>
        </p:nvSpPr>
        <p:spPr>
          <a:xfrm flipV="1">
            <a:off x="4368815" y="3852340"/>
            <a:ext cx="144000" cy="144000"/>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11441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525975-D441-F6AA-6C8E-CF0E7BD2AFA8}"/>
              </a:ext>
            </a:extLst>
          </p:cNvPr>
          <p:cNvSpPr>
            <a:spLocks noGrp="1"/>
          </p:cNvSpPr>
          <p:nvPr>
            <p:ph type="title"/>
          </p:nvPr>
        </p:nvSpPr>
        <p:spPr/>
        <p:txBody>
          <a:bodyPr>
            <a:normAutofit/>
          </a:bodyPr>
          <a:lstStyle/>
          <a:p>
            <a:r>
              <a:rPr lang="ja-JP" altLang="en-US" dirty="0">
                <a:latin typeface="ＭＳ Ｐゴシック" panose="020B0600070205080204" pitchFamily="50" charset="-128"/>
                <a:ea typeface="ＭＳ Ｐゴシック" panose="020B0600070205080204" pitchFamily="50" charset="-128"/>
              </a:rPr>
              <a:t>問題設定</a:t>
            </a:r>
            <a:endParaRPr lang="ja-JP" altLang="en-US" sz="2700" dirty="0">
              <a:solidFill>
                <a:srgbClr val="FFFF00"/>
              </a:solidFill>
              <a:latin typeface="ＭＳ Ｐゴシック" panose="020B0600070205080204" pitchFamily="50" charset="-128"/>
              <a:ea typeface="ＭＳ Ｐゴシック" panose="020B0600070205080204" pitchFamily="50" charset="-128"/>
            </a:endParaRPr>
          </a:p>
        </p:txBody>
      </p:sp>
      <p:sp>
        <p:nvSpPr>
          <p:cNvPr id="3" name="コンテンツ プレースホルダー 2">
            <a:extLst>
              <a:ext uri="{FF2B5EF4-FFF2-40B4-BE49-F238E27FC236}">
                <a16:creationId xmlns:a16="http://schemas.microsoft.com/office/drawing/2014/main" id="{44EFCC5B-8E8A-D386-6BF8-9EB3D02D4621}"/>
              </a:ext>
            </a:extLst>
          </p:cNvPr>
          <p:cNvSpPr>
            <a:spLocks noGrp="1"/>
          </p:cNvSpPr>
          <p:nvPr>
            <p:ph idx="1"/>
          </p:nvPr>
        </p:nvSpPr>
        <p:spPr>
          <a:xfrm>
            <a:off x="310153" y="1909761"/>
            <a:ext cx="8667346" cy="4686247"/>
          </a:xfrm>
        </p:spPr>
        <p:txBody>
          <a:bodyPr>
            <a:normAutofit/>
          </a:bodyPr>
          <a:lstStyle/>
          <a:p>
            <a:r>
              <a:rPr lang="ja-JP" altLang="en-US" dirty="0">
                <a:solidFill>
                  <a:srgbClr val="212121"/>
                </a:solidFill>
                <a:highlight>
                  <a:srgbClr val="FFFFFF"/>
                </a:highlight>
                <a:latin typeface="Roboto" panose="02000000000000000000" pitchFamily="2" charset="0"/>
              </a:rPr>
              <a:t>モジュール</a:t>
            </a:r>
            <a:r>
              <a:rPr lang="ja-JP" altLang="en-US" sz="1800" dirty="0">
                <a:solidFill>
                  <a:srgbClr val="212121"/>
                </a:solidFill>
                <a:highlight>
                  <a:srgbClr val="FFFFFF"/>
                </a:highlight>
                <a:latin typeface="Roboto" panose="02000000000000000000" pitchFamily="2" charset="0"/>
              </a:rPr>
              <a:t>（</a:t>
            </a:r>
            <a:r>
              <a:rPr lang="ja-JP" altLang="en-US" sz="1800" b="0" i="0" dirty="0">
                <a:solidFill>
                  <a:srgbClr val="212121"/>
                </a:solidFill>
                <a:effectLst/>
                <a:highlight>
                  <a:srgbClr val="FFFFFF"/>
                </a:highlight>
                <a:latin typeface="Roboto" panose="02000000000000000000" pitchFamily="2" charset="0"/>
              </a:rPr>
              <a:t>個数制限</a:t>
            </a:r>
            <a:r>
              <a:rPr lang="en-US" altLang="ja-JP" sz="1800" b="0" i="0" dirty="0">
                <a:solidFill>
                  <a:srgbClr val="212121"/>
                </a:solidFill>
                <a:effectLst/>
                <a:highlight>
                  <a:srgbClr val="FFFFFF"/>
                </a:highlight>
                <a:latin typeface="Roboto" panose="02000000000000000000" pitchFamily="2" charset="0"/>
              </a:rPr>
              <a:t>,</a:t>
            </a:r>
            <a:r>
              <a:rPr lang="ja-JP" altLang="en-US" sz="1800" b="0" i="0" dirty="0">
                <a:effectLst/>
                <a:highlight>
                  <a:srgbClr val="FFFFFF"/>
                </a:highlight>
                <a:latin typeface="Roboto" panose="02000000000000000000" pitchFamily="2" charset="0"/>
              </a:rPr>
              <a:t>バッテリー容量</a:t>
            </a:r>
            <a:r>
              <a:rPr lang="en-US" altLang="ja-JP" sz="1800" b="0" i="0" dirty="0">
                <a:effectLst/>
                <a:highlight>
                  <a:srgbClr val="FFFFFF"/>
                </a:highlight>
                <a:latin typeface="Roboto" panose="02000000000000000000" pitchFamily="2" charset="0"/>
              </a:rPr>
              <a:t>,</a:t>
            </a:r>
            <a:r>
              <a:rPr lang="ja-JP" altLang="en-US" sz="1800" b="0" i="0" dirty="0">
                <a:effectLst/>
                <a:highlight>
                  <a:srgbClr val="FFFFFF"/>
                </a:highlight>
                <a:latin typeface="Roboto" panose="02000000000000000000" pitchFamily="2" charset="0"/>
              </a:rPr>
              <a:t>故障シナリオ</a:t>
            </a:r>
            <a:r>
              <a:rPr lang="ja-JP" altLang="en-US" sz="1800" dirty="0">
                <a:highlight>
                  <a:srgbClr val="FFFFFF"/>
                </a:highlight>
                <a:latin typeface="Roboto" panose="02000000000000000000" pitchFamily="2" charset="0"/>
              </a:rPr>
              <a:t>）</a:t>
            </a:r>
            <a:endParaRPr lang="en-US" altLang="ja-JP" dirty="0">
              <a:solidFill>
                <a:srgbClr val="212121"/>
              </a:solidFill>
              <a:highlight>
                <a:srgbClr val="FFFFFF"/>
              </a:highlight>
              <a:latin typeface="Roboto" panose="02000000000000000000" pitchFamily="2" charset="0"/>
            </a:endParaRPr>
          </a:p>
          <a:p>
            <a:pPr lvl="1">
              <a:buFont typeface="Wingdings" panose="05000000000000000000" pitchFamily="2" charset="2"/>
              <a:buChar char="Ø"/>
            </a:pPr>
            <a:r>
              <a:rPr lang="en-US" altLang="ja-JP" dirty="0">
                <a:solidFill>
                  <a:srgbClr val="212121"/>
                </a:solidFill>
                <a:highlight>
                  <a:srgbClr val="FFFFFF"/>
                </a:highlight>
                <a:latin typeface="Roboto" panose="02000000000000000000" pitchFamily="2" charset="0"/>
              </a:rPr>
              <a:t>Body </a:t>
            </a:r>
          </a:p>
          <a:p>
            <a:pPr lvl="1">
              <a:buFont typeface="Wingdings" panose="05000000000000000000" pitchFamily="2" charset="2"/>
              <a:buChar char="Ø"/>
            </a:pPr>
            <a:r>
              <a:rPr lang="en-US" altLang="ja-JP" dirty="0">
                <a:solidFill>
                  <a:srgbClr val="212121"/>
                </a:solidFill>
                <a:highlight>
                  <a:srgbClr val="FFFFFF"/>
                </a:highlight>
                <a:latin typeface="Roboto" panose="02000000000000000000" pitchFamily="2" charset="0"/>
              </a:rPr>
              <a:t>Limb </a:t>
            </a:r>
          </a:p>
          <a:p>
            <a:pPr>
              <a:spcBef>
                <a:spcPts val="2400"/>
              </a:spcBef>
            </a:pPr>
            <a:r>
              <a:rPr lang="ja-JP" altLang="en-US" dirty="0">
                <a:solidFill>
                  <a:srgbClr val="212121"/>
                </a:solidFill>
                <a:highlight>
                  <a:srgbClr val="FFFFFF"/>
                </a:highlight>
                <a:latin typeface="Roboto" panose="02000000000000000000" pitchFamily="2" charset="0"/>
              </a:rPr>
              <a:t>クラスタ</a:t>
            </a:r>
            <a:r>
              <a:rPr lang="ja-JP" altLang="en-US" sz="1800" dirty="0">
                <a:solidFill>
                  <a:srgbClr val="212121"/>
                </a:solidFill>
                <a:highlight>
                  <a:srgbClr val="FFFFFF"/>
                </a:highlight>
                <a:latin typeface="Roboto" panose="02000000000000000000" pitchFamily="2" charset="0"/>
              </a:rPr>
              <a:t>（構成モジュール</a:t>
            </a:r>
            <a:r>
              <a:rPr lang="en-US" altLang="ja-JP" sz="1800" b="0" i="0" dirty="0">
                <a:solidFill>
                  <a:srgbClr val="212121"/>
                </a:solidFill>
                <a:effectLst/>
                <a:highlight>
                  <a:srgbClr val="FFFFFF"/>
                </a:highlight>
                <a:latin typeface="Roboto" panose="02000000000000000000" pitchFamily="2" charset="0"/>
              </a:rPr>
              <a:t>, </a:t>
            </a:r>
            <a:r>
              <a:rPr lang="ja-JP" altLang="en-US" sz="1800" b="0" i="0" dirty="0">
                <a:solidFill>
                  <a:srgbClr val="212121"/>
                </a:solidFill>
                <a:effectLst/>
                <a:highlight>
                  <a:srgbClr val="FFFFFF"/>
                </a:highlight>
                <a:latin typeface="Roboto" panose="02000000000000000000" pitchFamily="2" charset="0"/>
              </a:rPr>
              <a:t>加工</a:t>
            </a:r>
            <a:r>
              <a:rPr lang="en-US" altLang="ja-JP" sz="1800" b="0" i="0" dirty="0">
                <a:solidFill>
                  <a:srgbClr val="212121"/>
                </a:solidFill>
                <a:effectLst/>
                <a:highlight>
                  <a:srgbClr val="FFFFFF"/>
                </a:highlight>
                <a:latin typeface="Roboto" panose="02000000000000000000" pitchFamily="2" charset="0"/>
              </a:rPr>
              <a:t>, </a:t>
            </a:r>
            <a:r>
              <a:rPr lang="ja-JP" altLang="en-US" sz="1800" b="0" i="0" dirty="0">
                <a:effectLst/>
                <a:highlight>
                  <a:srgbClr val="FFFFFF"/>
                </a:highlight>
                <a:latin typeface="Roboto" panose="02000000000000000000" pitchFamily="2" charset="0"/>
              </a:rPr>
              <a:t>運搬</a:t>
            </a:r>
            <a:r>
              <a:rPr lang="en-US" altLang="ja-JP" sz="1800" b="0" i="0" dirty="0">
                <a:effectLst/>
                <a:highlight>
                  <a:srgbClr val="FFFFFF"/>
                </a:highlight>
                <a:latin typeface="Roboto" panose="02000000000000000000" pitchFamily="2" charset="0"/>
              </a:rPr>
              <a:t>, </a:t>
            </a:r>
            <a:r>
              <a:rPr lang="ja-JP" altLang="en-US" sz="1800" b="0" i="0" dirty="0">
                <a:effectLst/>
                <a:highlight>
                  <a:srgbClr val="FFFFFF"/>
                </a:highlight>
                <a:latin typeface="Roboto" panose="02000000000000000000" pitchFamily="2" charset="0"/>
              </a:rPr>
              <a:t>移動能力</a:t>
            </a:r>
            <a:r>
              <a:rPr lang="ja-JP" altLang="en-US" sz="1800" dirty="0">
                <a:highlight>
                  <a:srgbClr val="FFFFFF"/>
                </a:highlight>
                <a:latin typeface="Roboto" panose="02000000000000000000" pitchFamily="2" charset="0"/>
              </a:rPr>
              <a:t>）</a:t>
            </a:r>
            <a:endParaRPr lang="en-US" altLang="ja-JP" dirty="0">
              <a:solidFill>
                <a:srgbClr val="212121"/>
              </a:solidFill>
              <a:highlight>
                <a:srgbClr val="FFFFFF"/>
              </a:highlight>
              <a:latin typeface="Roboto" panose="02000000000000000000" pitchFamily="2" charset="0"/>
            </a:endParaRPr>
          </a:p>
          <a:p>
            <a:pPr lvl="1">
              <a:buFont typeface="Wingdings" panose="05000000000000000000" pitchFamily="2" charset="2"/>
              <a:buChar char="Ø"/>
            </a:pPr>
            <a:r>
              <a:rPr lang="en-US" altLang="ja-JP" dirty="0">
                <a:solidFill>
                  <a:srgbClr val="212121"/>
                </a:solidFill>
                <a:highlight>
                  <a:srgbClr val="FFFFFF"/>
                </a:highlight>
                <a:latin typeface="Roboto" panose="02000000000000000000" pitchFamily="2" charset="0"/>
              </a:rPr>
              <a:t>TWSH </a:t>
            </a:r>
          </a:p>
          <a:p>
            <a:pPr lvl="1">
              <a:buFont typeface="Wingdings" panose="05000000000000000000" pitchFamily="2" charset="2"/>
              <a:buChar char="Ø"/>
            </a:pPr>
            <a:r>
              <a:rPr lang="en-US" altLang="ja-JP" dirty="0">
                <a:solidFill>
                  <a:srgbClr val="212121"/>
                </a:solidFill>
                <a:highlight>
                  <a:srgbClr val="FFFFFF"/>
                </a:highlight>
                <a:latin typeface="Roboto" panose="02000000000000000000" pitchFamily="2" charset="0"/>
              </a:rPr>
              <a:t>QWSH </a:t>
            </a:r>
          </a:p>
          <a:p>
            <a:pPr>
              <a:spcBef>
                <a:spcPts val="2400"/>
              </a:spcBef>
            </a:pPr>
            <a:r>
              <a:rPr lang="ja-JP" altLang="en-US" dirty="0">
                <a:solidFill>
                  <a:srgbClr val="212121"/>
                </a:solidFill>
                <a:highlight>
                  <a:srgbClr val="FFFFFF"/>
                </a:highlight>
                <a:latin typeface="Roboto" panose="02000000000000000000" pitchFamily="2" charset="0"/>
              </a:rPr>
              <a:t>加工タスク</a:t>
            </a:r>
            <a:r>
              <a:rPr lang="ja-JP" altLang="en-US" sz="1800" dirty="0">
                <a:solidFill>
                  <a:srgbClr val="212121"/>
                </a:solidFill>
                <a:highlight>
                  <a:srgbClr val="FFFFFF"/>
                </a:highlight>
                <a:latin typeface="Roboto" panose="02000000000000000000" pitchFamily="2" charset="0"/>
              </a:rPr>
              <a:t>（必要合計能力</a:t>
            </a:r>
            <a:r>
              <a:rPr lang="en-US" altLang="ja-JP" sz="1800" b="0" i="0" dirty="0">
                <a:solidFill>
                  <a:srgbClr val="212121"/>
                </a:solidFill>
                <a:effectLst/>
                <a:highlight>
                  <a:srgbClr val="FFFFFF"/>
                </a:highlight>
                <a:latin typeface="Roboto" panose="02000000000000000000" pitchFamily="2" charset="0"/>
              </a:rPr>
              <a:t>, </a:t>
            </a:r>
            <a:r>
              <a:rPr lang="ja-JP" altLang="en-US" sz="1800" b="0" i="0" dirty="0">
                <a:solidFill>
                  <a:srgbClr val="212121"/>
                </a:solidFill>
                <a:effectLst/>
                <a:highlight>
                  <a:srgbClr val="FFFFFF"/>
                </a:highlight>
                <a:latin typeface="Roboto" panose="02000000000000000000" pitchFamily="2" charset="0"/>
              </a:rPr>
              <a:t>前提タスク</a:t>
            </a:r>
            <a:r>
              <a:rPr lang="en-US" altLang="ja-JP" sz="1800" b="0" i="0" dirty="0">
                <a:solidFill>
                  <a:srgbClr val="212121"/>
                </a:solidFill>
                <a:effectLst/>
                <a:highlight>
                  <a:srgbClr val="FFFFFF"/>
                </a:highlight>
                <a:latin typeface="Roboto" panose="02000000000000000000" pitchFamily="2" charset="0"/>
              </a:rPr>
              <a:t>, </a:t>
            </a:r>
            <a:r>
              <a:rPr lang="ja-JP" altLang="en-US" sz="1800" b="0" i="0" dirty="0">
                <a:solidFill>
                  <a:srgbClr val="212121"/>
                </a:solidFill>
                <a:effectLst/>
                <a:highlight>
                  <a:srgbClr val="FFFFFF"/>
                </a:highlight>
                <a:latin typeface="Roboto" panose="02000000000000000000" pitchFamily="2" charset="0"/>
              </a:rPr>
              <a:t>総工数</a:t>
            </a:r>
            <a:r>
              <a:rPr lang="en-US" altLang="ja-JP" sz="1800" b="0" i="0" dirty="0">
                <a:solidFill>
                  <a:srgbClr val="212121"/>
                </a:solidFill>
                <a:effectLst/>
                <a:highlight>
                  <a:srgbClr val="FFFFFF"/>
                </a:highlight>
                <a:latin typeface="Roboto" panose="02000000000000000000" pitchFamily="2" charset="0"/>
              </a:rPr>
              <a:t>, </a:t>
            </a:r>
            <a:r>
              <a:rPr lang="ja-JP" altLang="en-US" sz="1800" b="0" i="0" dirty="0">
                <a:solidFill>
                  <a:srgbClr val="212121"/>
                </a:solidFill>
                <a:effectLst/>
                <a:highlight>
                  <a:srgbClr val="FFFFFF"/>
                </a:highlight>
                <a:latin typeface="Roboto" panose="02000000000000000000" pitchFamily="2" charset="0"/>
              </a:rPr>
              <a:t>現場座標</a:t>
            </a:r>
            <a:r>
              <a:rPr lang="ja-JP" altLang="en-US" sz="1800" dirty="0">
                <a:highlight>
                  <a:srgbClr val="FFFFFF"/>
                </a:highlight>
                <a:latin typeface="Roboto" panose="02000000000000000000" pitchFamily="2" charset="0"/>
              </a:rPr>
              <a:t>）</a:t>
            </a:r>
            <a:endParaRPr lang="en-US" altLang="ja-JP" sz="1800" dirty="0">
              <a:solidFill>
                <a:srgbClr val="212121"/>
              </a:solidFill>
              <a:highlight>
                <a:srgbClr val="FFFFFF"/>
              </a:highlight>
              <a:latin typeface="Roboto" panose="02000000000000000000" pitchFamily="2" charset="0"/>
            </a:endParaRPr>
          </a:p>
          <a:p>
            <a:pPr>
              <a:spcBef>
                <a:spcPts val="2400"/>
              </a:spcBef>
            </a:pPr>
            <a:r>
              <a:rPr lang="ja-JP" altLang="en-US" dirty="0">
                <a:solidFill>
                  <a:srgbClr val="212121"/>
                </a:solidFill>
                <a:highlight>
                  <a:srgbClr val="FFFFFF"/>
                </a:highlight>
                <a:latin typeface="Roboto" panose="02000000000000000000" pitchFamily="2" charset="0"/>
              </a:rPr>
              <a:t>運搬タスク</a:t>
            </a:r>
            <a:r>
              <a:rPr lang="ja-JP" altLang="en-US" sz="1800" dirty="0">
                <a:solidFill>
                  <a:srgbClr val="212121"/>
                </a:solidFill>
                <a:highlight>
                  <a:srgbClr val="FFFFFF"/>
                </a:highlight>
                <a:latin typeface="Roboto" panose="02000000000000000000" pitchFamily="2" charset="0"/>
              </a:rPr>
              <a:t>（必要合計能力</a:t>
            </a:r>
            <a:r>
              <a:rPr lang="en-US" altLang="ja-JP" sz="1800" b="0" i="0" dirty="0">
                <a:solidFill>
                  <a:srgbClr val="212121"/>
                </a:solidFill>
                <a:effectLst/>
                <a:highlight>
                  <a:srgbClr val="FFFFFF"/>
                </a:highlight>
                <a:latin typeface="Roboto" panose="02000000000000000000" pitchFamily="2" charset="0"/>
              </a:rPr>
              <a:t>, </a:t>
            </a:r>
            <a:r>
              <a:rPr lang="ja-JP" altLang="en-US" sz="1800" b="0" i="0" dirty="0">
                <a:solidFill>
                  <a:srgbClr val="212121"/>
                </a:solidFill>
                <a:effectLst/>
                <a:highlight>
                  <a:srgbClr val="FFFFFF"/>
                </a:highlight>
                <a:latin typeface="Roboto" panose="02000000000000000000" pitchFamily="2" charset="0"/>
              </a:rPr>
              <a:t>前提タスク</a:t>
            </a:r>
            <a:r>
              <a:rPr lang="en-US" altLang="ja-JP" sz="1800" b="0" i="0" dirty="0">
                <a:solidFill>
                  <a:srgbClr val="212121"/>
                </a:solidFill>
                <a:effectLst/>
                <a:highlight>
                  <a:srgbClr val="FFFFFF"/>
                </a:highlight>
                <a:latin typeface="Roboto" panose="02000000000000000000" pitchFamily="2" charset="0"/>
              </a:rPr>
              <a:t>, </a:t>
            </a:r>
            <a:r>
              <a:rPr lang="ja-JP" altLang="en-US" sz="1800" dirty="0">
                <a:solidFill>
                  <a:srgbClr val="212121"/>
                </a:solidFill>
                <a:highlight>
                  <a:srgbClr val="FFFFFF"/>
                </a:highlight>
                <a:latin typeface="Roboto" panose="02000000000000000000" pitchFamily="2" charset="0"/>
              </a:rPr>
              <a:t>現場座標</a:t>
            </a:r>
            <a:r>
              <a:rPr lang="en-US" altLang="ja-JP" sz="1800" dirty="0">
                <a:solidFill>
                  <a:srgbClr val="212121"/>
                </a:solidFill>
                <a:highlight>
                  <a:srgbClr val="FFFFFF"/>
                </a:highlight>
                <a:latin typeface="Roboto" panose="02000000000000000000" pitchFamily="2" charset="0"/>
              </a:rPr>
              <a:t>, </a:t>
            </a:r>
            <a:r>
              <a:rPr lang="ja-JP" altLang="en-US" sz="1800" dirty="0">
                <a:solidFill>
                  <a:srgbClr val="212121"/>
                </a:solidFill>
                <a:highlight>
                  <a:srgbClr val="FFFFFF"/>
                </a:highlight>
                <a:latin typeface="Roboto" panose="02000000000000000000" pitchFamily="2" charset="0"/>
              </a:rPr>
              <a:t>目標座標</a:t>
            </a:r>
            <a:r>
              <a:rPr lang="en-US" altLang="ja-JP" sz="1800" dirty="0">
                <a:solidFill>
                  <a:srgbClr val="212121"/>
                </a:solidFill>
                <a:highlight>
                  <a:srgbClr val="FFFFFF"/>
                </a:highlight>
                <a:latin typeface="Roboto" panose="02000000000000000000" pitchFamily="2" charset="0"/>
              </a:rPr>
              <a:t>, </a:t>
            </a:r>
            <a:r>
              <a:rPr lang="ja-JP" altLang="en-US" sz="1800" dirty="0">
                <a:solidFill>
                  <a:srgbClr val="212121"/>
                </a:solidFill>
                <a:highlight>
                  <a:srgbClr val="FFFFFF"/>
                </a:highlight>
                <a:latin typeface="Roboto" panose="02000000000000000000" pitchFamily="2" charset="0"/>
              </a:rPr>
              <a:t>移動コスト</a:t>
            </a:r>
            <a:r>
              <a:rPr lang="ja-JP" altLang="en-US" sz="1800" dirty="0">
                <a:highlight>
                  <a:srgbClr val="FFFFFF"/>
                </a:highlight>
                <a:latin typeface="Roboto" panose="02000000000000000000" pitchFamily="2" charset="0"/>
              </a:rPr>
              <a:t>）</a:t>
            </a:r>
            <a:endParaRPr lang="en-US" altLang="ja-JP" dirty="0">
              <a:solidFill>
                <a:srgbClr val="212121"/>
              </a:solidFill>
              <a:highlight>
                <a:srgbClr val="FFFFFF"/>
              </a:highlight>
              <a:latin typeface="Roboto" panose="02000000000000000000" pitchFamily="2" charset="0"/>
            </a:endParaRPr>
          </a:p>
        </p:txBody>
      </p:sp>
      <p:pic>
        <p:nvPicPr>
          <p:cNvPr id="6" name="図 5">
            <a:extLst>
              <a:ext uri="{FF2B5EF4-FFF2-40B4-BE49-F238E27FC236}">
                <a16:creationId xmlns:a16="http://schemas.microsoft.com/office/drawing/2014/main" id="{AFCF7E44-BDC7-4B1A-AD61-56B54F3BBEB8}"/>
              </a:ext>
            </a:extLst>
          </p:cNvPr>
          <p:cNvPicPr>
            <a:picLocks noChangeAspect="1"/>
          </p:cNvPicPr>
          <p:nvPr/>
        </p:nvPicPr>
        <p:blipFill rotWithShape="1">
          <a:blip r:embed="rId2">
            <a:extLst>
              <a:ext uri="{28A0092B-C50C-407E-A947-70E740481C1C}">
                <a14:useLocalDpi xmlns:a14="http://schemas.microsoft.com/office/drawing/2010/main" val="0"/>
              </a:ext>
            </a:extLst>
          </a:blip>
          <a:srcRect l="52099" t="57268" r="2626"/>
          <a:stretch/>
        </p:blipFill>
        <p:spPr>
          <a:xfrm>
            <a:off x="5778312" y="384571"/>
            <a:ext cx="2007869" cy="1357313"/>
          </a:xfrm>
          <a:prstGeom prst="rect">
            <a:avLst/>
          </a:prstGeom>
        </p:spPr>
      </p:pic>
      <p:sp>
        <p:nvSpPr>
          <p:cNvPr id="8" name="四角形: 角を丸くする 7">
            <a:extLst>
              <a:ext uri="{FF2B5EF4-FFF2-40B4-BE49-F238E27FC236}">
                <a16:creationId xmlns:a16="http://schemas.microsoft.com/office/drawing/2014/main" id="{352B88F6-B2A8-4762-890B-B271DE20F798}"/>
              </a:ext>
            </a:extLst>
          </p:cNvPr>
          <p:cNvSpPr/>
          <p:nvPr/>
        </p:nvSpPr>
        <p:spPr>
          <a:xfrm>
            <a:off x="6608690" y="817960"/>
            <a:ext cx="357188" cy="33575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9" name="四角形: 角を丸くする 8">
            <a:extLst>
              <a:ext uri="{FF2B5EF4-FFF2-40B4-BE49-F238E27FC236}">
                <a16:creationId xmlns:a16="http://schemas.microsoft.com/office/drawing/2014/main" id="{70DFB407-351F-4C3D-902B-8FF827D5C29D}"/>
              </a:ext>
            </a:extLst>
          </p:cNvPr>
          <p:cNvSpPr/>
          <p:nvPr/>
        </p:nvSpPr>
        <p:spPr>
          <a:xfrm>
            <a:off x="6330084" y="503635"/>
            <a:ext cx="542925" cy="31432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1" name="四角形: 角を丸くする 10">
            <a:extLst>
              <a:ext uri="{FF2B5EF4-FFF2-40B4-BE49-F238E27FC236}">
                <a16:creationId xmlns:a16="http://schemas.microsoft.com/office/drawing/2014/main" id="{F34825F4-5C15-4E06-BF25-BA50265A96F0}"/>
              </a:ext>
            </a:extLst>
          </p:cNvPr>
          <p:cNvSpPr/>
          <p:nvPr/>
        </p:nvSpPr>
        <p:spPr>
          <a:xfrm>
            <a:off x="6030047" y="613174"/>
            <a:ext cx="357188" cy="33575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2" name="四角形: 角を丸くする 11">
            <a:extLst>
              <a:ext uri="{FF2B5EF4-FFF2-40B4-BE49-F238E27FC236}">
                <a16:creationId xmlns:a16="http://schemas.microsoft.com/office/drawing/2014/main" id="{4B261801-3E9C-40F7-BB8F-01285A1E1CA2}"/>
              </a:ext>
            </a:extLst>
          </p:cNvPr>
          <p:cNvSpPr/>
          <p:nvPr/>
        </p:nvSpPr>
        <p:spPr>
          <a:xfrm>
            <a:off x="6330084" y="1379939"/>
            <a:ext cx="442913" cy="41909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3" name="テキスト ボックス 12">
            <a:extLst>
              <a:ext uri="{FF2B5EF4-FFF2-40B4-BE49-F238E27FC236}">
                <a16:creationId xmlns:a16="http://schemas.microsoft.com/office/drawing/2014/main" id="{B851E2A8-E420-156C-1E11-E1E6F540EFD1}"/>
              </a:ext>
            </a:extLst>
          </p:cNvPr>
          <p:cNvSpPr txBox="1"/>
          <p:nvPr/>
        </p:nvSpPr>
        <p:spPr>
          <a:xfrm>
            <a:off x="2511784" y="2345403"/>
            <a:ext cx="2007870" cy="830997"/>
          </a:xfrm>
          <a:prstGeom prst="rect">
            <a:avLst/>
          </a:prstGeom>
          <a:noFill/>
        </p:spPr>
        <p:txBody>
          <a:bodyPr wrap="square">
            <a:spAutoFit/>
          </a:bodyPr>
          <a:lstStyle/>
          <a:p>
            <a:pPr lvl="1">
              <a:buFont typeface="Wingdings" panose="05000000000000000000" pitchFamily="2" charset="2"/>
              <a:buChar char="Ø"/>
            </a:pPr>
            <a:r>
              <a:rPr lang="en-US" altLang="ja-JP" sz="2400" dirty="0" err="1">
                <a:solidFill>
                  <a:srgbClr val="212121"/>
                </a:solidFill>
                <a:highlight>
                  <a:srgbClr val="FFFFFF"/>
                </a:highlight>
                <a:latin typeface="Roboto" panose="02000000000000000000" pitchFamily="2" charset="0"/>
              </a:rPr>
              <a:t>EndE</a:t>
            </a:r>
            <a:endParaRPr lang="en-US" altLang="ja-JP" sz="2400" dirty="0">
              <a:solidFill>
                <a:srgbClr val="212121"/>
              </a:solidFill>
              <a:highlight>
                <a:srgbClr val="FFFFFF"/>
              </a:highlight>
              <a:latin typeface="Roboto" panose="02000000000000000000" pitchFamily="2" charset="0"/>
            </a:endParaRPr>
          </a:p>
          <a:p>
            <a:pPr lvl="1">
              <a:buFont typeface="Wingdings" panose="05000000000000000000" pitchFamily="2" charset="2"/>
              <a:buChar char="Ø"/>
            </a:pPr>
            <a:r>
              <a:rPr lang="en-US" altLang="ja-JP" sz="2400" dirty="0">
                <a:solidFill>
                  <a:srgbClr val="212121"/>
                </a:solidFill>
                <a:highlight>
                  <a:srgbClr val="FFFFFF"/>
                </a:highlight>
                <a:latin typeface="Roboto" panose="02000000000000000000" pitchFamily="2" charset="0"/>
              </a:rPr>
              <a:t>Wheel </a:t>
            </a:r>
          </a:p>
        </p:txBody>
      </p:sp>
      <p:sp>
        <p:nvSpPr>
          <p:cNvPr id="17" name="テキスト ボックス 16">
            <a:extLst>
              <a:ext uri="{FF2B5EF4-FFF2-40B4-BE49-F238E27FC236}">
                <a16:creationId xmlns:a16="http://schemas.microsoft.com/office/drawing/2014/main" id="{28E607DE-F9A9-67E2-693D-9A99EC471C1B}"/>
              </a:ext>
            </a:extLst>
          </p:cNvPr>
          <p:cNvSpPr txBox="1"/>
          <p:nvPr/>
        </p:nvSpPr>
        <p:spPr>
          <a:xfrm>
            <a:off x="2323163" y="3808698"/>
            <a:ext cx="2007870" cy="830997"/>
          </a:xfrm>
          <a:prstGeom prst="rect">
            <a:avLst/>
          </a:prstGeom>
          <a:noFill/>
        </p:spPr>
        <p:txBody>
          <a:bodyPr wrap="square">
            <a:spAutoFit/>
          </a:bodyPr>
          <a:lstStyle/>
          <a:p>
            <a:pPr lvl="1">
              <a:buFont typeface="Wingdings" panose="05000000000000000000" pitchFamily="2" charset="2"/>
              <a:buChar char="Ø"/>
            </a:pPr>
            <a:r>
              <a:rPr lang="en-US" altLang="ja-JP" sz="2400" dirty="0">
                <a:solidFill>
                  <a:srgbClr val="212121"/>
                </a:solidFill>
                <a:highlight>
                  <a:srgbClr val="FFFFFF"/>
                </a:highlight>
                <a:latin typeface="Roboto" panose="02000000000000000000" pitchFamily="2" charset="0"/>
              </a:rPr>
              <a:t>TWDH </a:t>
            </a:r>
          </a:p>
          <a:p>
            <a:pPr lvl="1">
              <a:buFont typeface="Wingdings" panose="05000000000000000000" pitchFamily="2" charset="2"/>
              <a:buChar char="Ø"/>
            </a:pPr>
            <a:r>
              <a:rPr lang="en-US" altLang="ja-JP" sz="2400" dirty="0">
                <a:solidFill>
                  <a:srgbClr val="212121"/>
                </a:solidFill>
                <a:highlight>
                  <a:srgbClr val="FFFFFF"/>
                </a:highlight>
                <a:latin typeface="Roboto" panose="02000000000000000000" pitchFamily="2" charset="0"/>
              </a:rPr>
              <a:t>QWDH </a:t>
            </a:r>
          </a:p>
        </p:txBody>
      </p:sp>
      <p:sp>
        <p:nvSpPr>
          <p:cNvPr id="18" name="テキスト ボックス 17">
            <a:extLst>
              <a:ext uri="{FF2B5EF4-FFF2-40B4-BE49-F238E27FC236}">
                <a16:creationId xmlns:a16="http://schemas.microsoft.com/office/drawing/2014/main" id="{89AB6644-BAB8-E0E1-58D7-7A68F43DEC88}"/>
              </a:ext>
            </a:extLst>
          </p:cNvPr>
          <p:cNvSpPr txBox="1"/>
          <p:nvPr/>
        </p:nvSpPr>
        <p:spPr>
          <a:xfrm>
            <a:off x="4211896" y="3808698"/>
            <a:ext cx="2007870" cy="830997"/>
          </a:xfrm>
          <a:prstGeom prst="rect">
            <a:avLst/>
          </a:prstGeom>
          <a:noFill/>
        </p:spPr>
        <p:txBody>
          <a:bodyPr wrap="square">
            <a:spAutoFit/>
          </a:bodyPr>
          <a:lstStyle/>
          <a:p>
            <a:pPr lvl="1">
              <a:buFont typeface="Wingdings" panose="05000000000000000000" pitchFamily="2" charset="2"/>
              <a:buChar char="Ø"/>
            </a:pPr>
            <a:r>
              <a:rPr lang="en-US" altLang="ja-JP" sz="2400" dirty="0">
                <a:solidFill>
                  <a:srgbClr val="212121"/>
                </a:solidFill>
                <a:highlight>
                  <a:srgbClr val="FFFFFF"/>
                </a:highlight>
                <a:latin typeface="Roboto" panose="02000000000000000000" pitchFamily="2" charset="0"/>
              </a:rPr>
              <a:t>Dragon </a:t>
            </a:r>
          </a:p>
          <a:p>
            <a:pPr lvl="1">
              <a:buFont typeface="Wingdings" panose="05000000000000000000" pitchFamily="2" charset="2"/>
              <a:buChar char="Ø"/>
            </a:pPr>
            <a:r>
              <a:rPr lang="en-US" altLang="ja-JP" sz="2400" dirty="0">
                <a:solidFill>
                  <a:srgbClr val="212121"/>
                </a:solidFill>
                <a:highlight>
                  <a:srgbClr val="FFFFFF"/>
                </a:highlight>
                <a:latin typeface="Roboto" panose="02000000000000000000" pitchFamily="2" charset="0"/>
              </a:rPr>
              <a:t>Minimal </a:t>
            </a:r>
          </a:p>
        </p:txBody>
      </p:sp>
      <p:pic>
        <p:nvPicPr>
          <p:cNvPr id="19" name="Picture 2">
            <a:extLst>
              <a:ext uri="{FF2B5EF4-FFF2-40B4-BE49-F238E27FC236}">
                <a16:creationId xmlns:a16="http://schemas.microsoft.com/office/drawing/2014/main" id="{BC7AB489-20DD-3225-6AA6-01FF0F6066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52" t="20120" r="16966" b="7029"/>
          <a:stretch/>
        </p:blipFill>
        <p:spPr bwMode="auto">
          <a:xfrm>
            <a:off x="6608690" y="3723651"/>
            <a:ext cx="2185335" cy="106110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 name="図 19">
            <a:extLst>
              <a:ext uri="{FF2B5EF4-FFF2-40B4-BE49-F238E27FC236}">
                <a16:creationId xmlns:a16="http://schemas.microsoft.com/office/drawing/2014/main" id="{0048D2D0-713C-B9AA-446B-3D083C14A6BA}"/>
              </a:ext>
            </a:extLst>
          </p:cNvPr>
          <p:cNvPicPr>
            <a:picLocks noChangeAspect="1"/>
          </p:cNvPicPr>
          <p:nvPr/>
        </p:nvPicPr>
        <p:blipFill rotWithShape="1">
          <a:blip r:embed="rId2">
            <a:extLst>
              <a:ext uri="{28A0092B-C50C-407E-A947-70E740481C1C}">
                <a14:useLocalDpi xmlns:a14="http://schemas.microsoft.com/office/drawing/2010/main" val="0"/>
              </a:ext>
            </a:extLst>
          </a:blip>
          <a:srcRect l="5353" t="59764" r="53585"/>
          <a:stretch/>
        </p:blipFill>
        <p:spPr>
          <a:xfrm>
            <a:off x="6553396" y="2235475"/>
            <a:ext cx="1888729" cy="1325563"/>
          </a:xfrm>
          <a:prstGeom prst="ellipse">
            <a:avLst/>
          </a:prstGeom>
          <a:ln>
            <a:noFill/>
          </a:ln>
          <a:effectLst>
            <a:softEdge rad="112500"/>
          </a:effectLst>
        </p:spPr>
      </p:pic>
      <p:sp>
        <p:nvSpPr>
          <p:cNvPr id="22" name="テキスト ボックス 21">
            <a:extLst>
              <a:ext uri="{FF2B5EF4-FFF2-40B4-BE49-F238E27FC236}">
                <a16:creationId xmlns:a16="http://schemas.microsoft.com/office/drawing/2014/main" id="{573BEE19-E24B-3F30-DF99-1F56B75610AA}"/>
              </a:ext>
            </a:extLst>
          </p:cNvPr>
          <p:cNvSpPr txBox="1"/>
          <p:nvPr/>
        </p:nvSpPr>
        <p:spPr>
          <a:xfrm>
            <a:off x="7609078" y="3297859"/>
            <a:ext cx="1368420"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三脚単腕型</a:t>
            </a:r>
          </a:p>
        </p:txBody>
      </p:sp>
      <p:sp>
        <p:nvSpPr>
          <p:cNvPr id="23" name="テキスト ボックス 22">
            <a:extLst>
              <a:ext uri="{FF2B5EF4-FFF2-40B4-BE49-F238E27FC236}">
                <a16:creationId xmlns:a16="http://schemas.microsoft.com/office/drawing/2014/main" id="{B96E0A8B-F47C-4B2C-F11B-D94932BFA642}"/>
              </a:ext>
            </a:extLst>
          </p:cNvPr>
          <p:cNvSpPr txBox="1"/>
          <p:nvPr/>
        </p:nvSpPr>
        <p:spPr>
          <a:xfrm>
            <a:off x="7771214" y="4415425"/>
            <a:ext cx="1368420"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ドラゴン型</a:t>
            </a:r>
          </a:p>
        </p:txBody>
      </p:sp>
    </p:spTree>
    <p:extLst>
      <p:ext uri="{BB962C8B-B14F-4D97-AF65-F5344CB8AC3E}">
        <p14:creationId xmlns:p14="http://schemas.microsoft.com/office/powerpoint/2010/main" val="26975527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F73F1-DD93-BF93-6FAF-7EDA70C76616}"/>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9D6AE5F1-15C4-F34E-8CD8-5DB1896EAE37}"/>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シミュレーションの様子</a:t>
            </a:r>
            <a:br>
              <a:rPr lang="en-US" altLang="ja-JP" dirty="0">
                <a:latin typeface="ＭＳ Ｐゴシック" panose="020B0600070205080204" pitchFamily="50" charset="-128"/>
                <a:ea typeface="ＭＳ Ｐゴシック" panose="020B0600070205080204" pitchFamily="50" charset="-128"/>
              </a:rPr>
            </a:br>
            <a:r>
              <a:rPr lang="ja-JP" altLang="en-US" dirty="0">
                <a:latin typeface="ＭＳ Ｐゴシック" panose="020B0600070205080204" pitchFamily="50" charset="-128"/>
                <a:ea typeface="ＭＳ Ｐゴシック" panose="020B0600070205080204" pitchFamily="50" charset="-128"/>
              </a:rPr>
              <a:t>（故障なし）</a:t>
            </a:r>
          </a:p>
        </p:txBody>
      </p:sp>
      <p:sp>
        <p:nvSpPr>
          <p:cNvPr id="38" name="四角形: 角を丸くする 18">
            <a:extLst>
              <a:ext uri="{FF2B5EF4-FFF2-40B4-BE49-F238E27FC236}">
                <a16:creationId xmlns:a16="http://schemas.microsoft.com/office/drawing/2014/main" id="{C14F1E7B-A6F4-1118-8049-730769F66387}"/>
              </a:ext>
            </a:extLst>
          </p:cNvPr>
          <p:cNvSpPr/>
          <p:nvPr/>
        </p:nvSpPr>
        <p:spPr>
          <a:xfrm>
            <a:off x="315519" y="1621510"/>
            <a:ext cx="8581902" cy="949325"/>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E850A25E-0F61-0C4F-E4A6-9F4D191FC642}"/>
              </a:ext>
            </a:extLst>
          </p:cNvPr>
          <p:cNvSpPr txBox="1"/>
          <p:nvPr/>
        </p:nvSpPr>
        <p:spPr>
          <a:xfrm>
            <a:off x="504084" y="1663845"/>
            <a:ext cx="8208402" cy="830997"/>
          </a:xfrm>
          <a:prstGeom prst="rect">
            <a:avLst/>
          </a:prstGeom>
          <a:noFill/>
        </p:spPr>
        <p:txBody>
          <a:bodyPr wrap="square" rtlCol="0">
            <a:spAutoFit/>
          </a:bodyPr>
          <a:lstStyle/>
          <a:p>
            <a:pPr algn="just" defTabSz="914400">
              <a:defRPr/>
            </a:pPr>
            <a:r>
              <a:rPr lang="ja-JP" altLang="en-US" sz="2400" dirty="0">
                <a:latin typeface="ＭＳ Ｐゴシック" panose="020B0600070205080204" pitchFamily="50" charset="-128"/>
                <a:ea typeface="ＭＳ Ｐゴシック" panose="020B0600070205080204" pitchFamily="50" charset="-128"/>
              </a:rPr>
              <a:t>シミュレーション終了時になるべく多くのタスクが完了しているようにタスク割り当てを最適化</a:t>
            </a:r>
            <a:endParaRPr lang="en-US" altLang="ja-JP" sz="2400" dirty="0">
              <a:latin typeface="ＭＳ Ｐゴシック" panose="020B0600070205080204" pitchFamily="50" charset="-128"/>
              <a:ea typeface="ＭＳ Ｐゴシック" panose="020B0600070205080204" pitchFamily="50" charset="-128"/>
            </a:endParaRPr>
          </a:p>
        </p:txBody>
      </p:sp>
      <p:pic>
        <p:nvPicPr>
          <p:cNvPr id="2" name="without_break">
            <a:hlinkClick r:id="" action="ppaction://media"/>
            <a:extLst>
              <a:ext uri="{FF2B5EF4-FFF2-40B4-BE49-F238E27FC236}">
                <a16:creationId xmlns:a16="http://schemas.microsoft.com/office/drawing/2014/main" id="{49B8233A-4EC3-48AD-AC96-B87330BC027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14865" y="2664529"/>
            <a:ext cx="5909206" cy="3939471"/>
          </a:xfrm>
          <a:prstGeom prst="rect">
            <a:avLst/>
          </a:prstGeom>
        </p:spPr>
      </p:pic>
      <p:sp>
        <p:nvSpPr>
          <p:cNvPr id="3" name="楕円 2">
            <a:extLst>
              <a:ext uri="{FF2B5EF4-FFF2-40B4-BE49-F238E27FC236}">
                <a16:creationId xmlns:a16="http://schemas.microsoft.com/office/drawing/2014/main" id="{A8B59835-33C3-4509-B362-DE2263316B86}"/>
              </a:ext>
            </a:extLst>
          </p:cNvPr>
          <p:cNvSpPr/>
          <p:nvPr/>
        </p:nvSpPr>
        <p:spPr>
          <a:xfrm>
            <a:off x="1176865" y="4758265"/>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2FDA1F25-6344-4272-9305-B7581D83B6AA}"/>
              </a:ext>
            </a:extLst>
          </p:cNvPr>
          <p:cNvSpPr/>
          <p:nvPr/>
        </p:nvSpPr>
        <p:spPr>
          <a:xfrm>
            <a:off x="1964268" y="3149596"/>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5C8ECD2E-0768-46AF-8B3F-E810D7C61F3D}"/>
              </a:ext>
            </a:extLst>
          </p:cNvPr>
          <p:cNvSpPr/>
          <p:nvPr/>
        </p:nvSpPr>
        <p:spPr>
          <a:xfrm>
            <a:off x="2768603" y="3141128"/>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629DD52E-1D13-4392-8168-DF3857846F6A}"/>
              </a:ext>
            </a:extLst>
          </p:cNvPr>
          <p:cNvSpPr/>
          <p:nvPr/>
        </p:nvSpPr>
        <p:spPr>
          <a:xfrm>
            <a:off x="1964268" y="3962395"/>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E1BEA341-BD34-48E6-9A57-9C680C63D2EC}"/>
              </a:ext>
            </a:extLst>
          </p:cNvPr>
          <p:cNvSpPr txBox="1"/>
          <p:nvPr/>
        </p:nvSpPr>
        <p:spPr>
          <a:xfrm>
            <a:off x="2172772" y="4267437"/>
            <a:ext cx="1020421"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基地（充電）</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3" name="テキスト ボックス 12">
            <a:extLst>
              <a:ext uri="{FF2B5EF4-FFF2-40B4-BE49-F238E27FC236}">
                <a16:creationId xmlns:a16="http://schemas.microsoft.com/office/drawing/2014/main" id="{97FC5725-16B8-4B36-9DC0-B2BAAED06A3C}"/>
              </a:ext>
            </a:extLst>
          </p:cNvPr>
          <p:cNvSpPr txBox="1"/>
          <p:nvPr/>
        </p:nvSpPr>
        <p:spPr>
          <a:xfrm>
            <a:off x="1517091" y="4922120"/>
            <a:ext cx="1251512"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インフレータブル</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4" name="テキスト ボックス 13">
            <a:extLst>
              <a:ext uri="{FF2B5EF4-FFF2-40B4-BE49-F238E27FC236}">
                <a16:creationId xmlns:a16="http://schemas.microsoft.com/office/drawing/2014/main" id="{C8F17D8E-5113-48D8-8AE2-C3C0E6831667}"/>
              </a:ext>
            </a:extLst>
          </p:cNvPr>
          <p:cNvSpPr txBox="1"/>
          <p:nvPr/>
        </p:nvSpPr>
        <p:spPr>
          <a:xfrm>
            <a:off x="1301527" y="3149596"/>
            <a:ext cx="803621"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太陽光</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5" name="テキスト ボックス 14">
            <a:extLst>
              <a:ext uri="{FF2B5EF4-FFF2-40B4-BE49-F238E27FC236}">
                <a16:creationId xmlns:a16="http://schemas.microsoft.com/office/drawing/2014/main" id="{AACE31AD-2A0C-4B8F-97AB-3AF01DB1322F}"/>
              </a:ext>
            </a:extLst>
          </p:cNvPr>
          <p:cNvSpPr txBox="1"/>
          <p:nvPr/>
        </p:nvSpPr>
        <p:spPr>
          <a:xfrm>
            <a:off x="2142847" y="3158408"/>
            <a:ext cx="938190"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通信</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6" name="テキスト ボックス 15">
            <a:extLst>
              <a:ext uri="{FF2B5EF4-FFF2-40B4-BE49-F238E27FC236}">
                <a16:creationId xmlns:a16="http://schemas.microsoft.com/office/drawing/2014/main" id="{F9091E7B-31A0-4D66-AD55-A4911EC42C25}"/>
              </a:ext>
            </a:extLst>
          </p:cNvPr>
          <p:cNvSpPr txBox="1"/>
          <p:nvPr/>
        </p:nvSpPr>
        <p:spPr>
          <a:xfrm>
            <a:off x="7753988" y="3102145"/>
            <a:ext cx="877163" cy="1659429"/>
          </a:xfrm>
          <a:prstGeom prst="rect">
            <a:avLst/>
          </a:prstGeom>
          <a:noFill/>
        </p:spPr>
        <p:txBody>
          <a:bodyPr wrap="none" rtlCol="0">
            <a:spAutoFit/>
          </a:bodyPr>
          <a:lstStyle/>
          <a:p>
            <a:pPr>
              <a:spcAft>
                <a:spcPts val="450"/>
              </a:spcAft>
            </a:pPr>
            <a:r>
              <a:rPr lang="ja-JP" altLang="en-US" sz="1350" dirty="0">
                <a:latin typeface="ＭＳ Ｐゴシック" panose="020B0600070205080204" pitchFamily="50" charset="-128"/>
                <a:ea typeface="ＭＳ Ｐゴシック" panose="020B0600070205080204" pitchFamily="50" charset="-128"/>
              </a:rPr>
              <a:t>待機</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作業</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作業待機</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移動</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充電</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故障</a:t>
            </a:r>
          </a:p>
        </p:txBody>
      </p:sp>
      <p:sp>
        <p:nvSpPr>
          <p:cNvPr id="17" name="正方形/長方形 16">
            <a:extLst>
              <a:ext uri="{FF2B5EF4-FFF2-40B4-BE49-F238E27FC236}">
                <a16:creationId xmlns:a16="http://schemas.microsoft.com/office/drawing/2014/main" id="{8ABDB664-ABCF-4949-B1A3-B0FAE34A2FA0}"/>
              </a:ext>
            </a:extLst>
          </p:cNvPr>
          <p:cNvSpPr/>
          <p:nvPr/>
        </p:nvSpPr>
        <p:spPr>
          <a:xfrm>
            <a:off x="7276682" y="3156859"/>
            <a:ext cx="270000" cy="18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8" name="正方形/長方形 17">
            <a:extLst>
              <a:ext uri="{FF2B5EF4-FFF2-40B4-BE49-F238E27FC236}">
                <a16:creationId xmlns:a16="http://schemas.microsoft.com/office/drawing/2014/main" id="{CC959249-1357-450C-B6C0-5297C7CA48CD}"/>
              </a:ext>
            </a:extLst>
          </p:cNvPr>
          <p:cNvSpPr/>
          <p:nvPr/>
        </p:nvSpPr>
        <p:spPr>
          <a:xfrm>
            <a:off x="7285475" y="3406811"/>
            <a:ext cx="270000" cy="189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9" name="正方形/長方形 18">
            <a:extLst>
              <a:ext uri="{FF2B5EF4-FFF2-40B4-BE49-F238E27FC236}">
                <a16:creationId xmlns:a16="http://schemas.microsoft.com/office/drawing/2014/main" id="{D2FB2294-98B5-4C67-97E4-9458CA938013}"/>
              </a:ext>
            </a:extLst>
          </p:cNvPr>
          <p:cNvSpPr/>
          <p:nvPr/>
        </p:nvSpPr>
        <p:spPr>
          <a:xfrm>
            <a:off x="7285475" y="4203609"/>
            <a:ext cx="270000" cy="1890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0" name="正方形/長方形 19">
            <a:extLst>
              <a:ext uri="{FF2B5EF4-FFF2-40B4-BE49-F238E27FC236}">
                <a16:creationId xmlns:a16="http://schemas.microsoft.com/office/drawing/2014/main" id="{9E3E83F0-B87E-4D17-9FB2-EAE7411D464B}"/>
              </a:ext>
            </a:extLst>
          </p:cNvPr>
          <p:cNvSpPr/>
          <p:nvPr/>
        </p:nvSpPr>
        <p:spPr>
          <a:xfrm>
            <a:off x="7285475" y="3936802"/>
            <a:ext cx="270000" cy="1890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2" name="正方形/長方形 21">
            <a:extLst>
              <a:ext uri="{FF2B5EF4-FFF2-40B4-BE49-F238E27FC236}">
                <a16:creationId xmlns:a16="http://schemas.microsoft.com/office/drawing/2014/main" id="{769D344E-277B-435A-B33F-883CFF5AC26B}"/>
              </a:ext>
            </a:extLst>
          </p:cNvPr>
          <p:cNvSpPr/>
          <p:nvPr/>
        </p:nvSpPr>
        <p:spPr>
          <a:xfrm>
            <a:off x="7285475" y="3675601"/>
            <a:ext cx="270000" cy="189000"/>
          </a:xfrm>
          <a:prstGeom prst="rect">
            <a:avLst/>
          </a:prstGeom>
          <a:solidFill>
            <a:srgbClr val="FF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3" name="正方形/長方形 22">
            <a:extLst>
              <a:ext uri="{FF2B5EF4-FFF2-40B4-BE49-F238E27FC236}">
                <a16:creationId xmlns:a16="http://schemas.microsoft.com/office/drawing/2014/main" id="{611A3D6F-6577-4B19-95A7-DD534107668D}"/>
              </a:ext>
            </a:extLst>
          </p:cNvPr>
          <p:cNvSpPr/>
          <p:nvPr/>
        </p:nvSpPr>
        <p:spPr>
          <a:xfrm>
            <a:off x="7285475" y="4479342"/>
            <a:ext cx="270000" cy="189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pic>
        <p:nvPicPr>
          <p:cNvPr id="43" name="図 42">
            <a:extLst>
              <a:ext uri="{FF2B5EF4-FFF2-40B4-BE49-F238E27FC236}">
                <a16:creationId xmlns:a16="http://schemas.microsoft.com/office/drawing/2014/main" id="{AE363B03-E7A2-4873-A91B-A5CD634979AA}"/>
              </a:ext>
            </a:extLst>
          </p:cNvPr>
          <p:cNvPicPr>
            <a:picLocks noChangeAspect="1"/>
          </p:cNvPicPr>
          <p:nvPr/>
        </p:nvPicPr>
        <p:blipFill rotWithShape="1">
          <a:blip r:embed="rId5">
            <a:extLst>
              <a:ext uri="{28A0092B-C50C-407E-A947-70E740481C1C}">
                <a14:useLocalDpi xmlns:a14="http://schemas.microsoft.com/office/drawing/2010/main" val="0"/>
              </a:ext>
            </a:extLst>
          </a:blip>
          <a:srcRect l="5353" t="13155" r="53585" b="40973"/>
          <a:stretch/>
        </p:blipFill>
        <p:spPr>
          <a:xfrm>
            <a:off x="5000659" y="4230384"/>
            <a:ext cx="934325" cy="747572"/>
          </a:xfrm>
          <a:prstGeom prst="rect">
            <a:avLst/>
          </a:prstGeom>
        </p:spPr>
      </p:pic>
      <p:pic>
        <p:nvPicPr>
          <p:cNvPr id="44" name="図 43">
            <a:extLst>
              <a:ext uri="{FF2B5EF4-FFF2-40B4-BE49-F238E27FC236}">
                <a16:creationId xmlns:a16="http://schemas.microsoft.com/office/drawing/2014/main" id="{83DB4089-BAA8-4555-AB76-E772F38C68B0}"/>
              </a:ext>
            </a:extLst>
          </p:cNvPr>
          <p:cNvPicPr>
            <a:picLocks noChangeAspect="1"/>
          </p:cNvPicPr>
          <p:nvPr/>
        </p:nvPicPr>
        <p:blipFill rotWithShape="1">
          <a:blip r:embed="rId5">
            <a:extLst>
              <a:ext uri="{28A0092B-C50C-407E-A947-70E740481C1C}">
                <a14:useLocalDpi xmlns:a14="http://schemas.microsoft.com/office/drawing/2010/main" val="0"/>
              </a:ext>
            </a:extLst>
          </a:blip>
          <a:srcRect l="52099" t="13155" r="2626" b="44848"/>
          <a:stretch/>
        </p:blipFill>
        <p:spPr>
          <a:xfrm>
            <a:off x="3709468" y="4230383"/>
            <a:ext cx="1125239" cy="747573"/>
          </a:xfrm>
          <a:prstGeom prst="rect">
            <a:avLst/>
          </a:prstGeom>
        </p:spPr>
      </p:pic>
      <p:pic>
        <p:nvPicPr>
          <p:cNvPr id="45" name="図 44">
            <a:extLst>
              <a:ext uri="{FF2B5EF4-FFF2-40B4-BE49-F238E27FC236}">
                <a16:creationId xmlns:a16="http://schemas.microsoft.com/office/drawing/2014/main" id="{15AA09F0-53B4-4254-8E10-21A58F0E7FBF}"/>
              </a:ext>
            </a:extLst>
          </p:cNvPr>
          <p:cNvPicPr>
            <a:picLocks noChangeAspect="1"/>
          </p:cNvPicPr>
          <p:nvPr/>
        </p:nvPicPr>
        <p:blipFill rotWithShape="1">
          <a:blip r:embed="rId5">
            <a:extLst>
              <a:ext uri="{28A0092B-C50C-407E-A947-70E740481C1C}">
                <a14:useLocalDpi xmlns:a14="http://schemas.microsoft.com/office/drawing/2010/main" val="0"/>
              </a:ext>
            </a:extLst>
          </a:blip>
          <a:srcRect l="5353" t="59379" r="53585"/>
          <a:stretch/>
        </p:blipFill>
        <p:spPr>
          <a:xfrm>
            <a:off x="3682184" y="2989676"/>
            <a:ext cx="1100297" cy="779606"/>
          </a:xfrm>
          <a:prstGeom prst="rect">
            <a:avLst/>
          </a:prstGeom>
        </p:spPr>
      </p:pic>
      <p:pic>
        <p:nvPicPr>
          <p:cNvPr id="46" name="図 45">
            <a:extLst>
              <a:ext uri="{FF2B5EF4-FFF2-40B4-BE49-F238E27FC236}">
                <a16:creationId xmlns:a16="http://schemas.microsoft.com/office/drawing/2014/main" id="{3C9F0826-2983-48C7-8D03-780EC76CD9C3}"/>
              </a:ext>
            </a:extLst>
          </p:cNvPr>
          <p:cNvPicPr>
            <a:picLocks noChangeAspect="1"/>
          </p:cNvPicPr>
          <p:nvPr/>
        </p:nvPicPr>
        <p:blipFill rotWithShape="1">
          <a:blip r:embed="rId5">
            <a:extLst>
              <a:ext uri="{28A0092B-C50C-407E-A947-70E740481C1C}">
                <a14:useLocalDpi xmlns:a14="http://schemas.microsoft.com/office/drawing/2010/main" val="0"/>
              </a:ext>
            </a:extLst>
          </a:blip>
          <a:srcRect l="52099" t="56772" r="2626"/>
          <a:stretch/>
        </p:blipFill>
        <p:spPr>
          <a:xfrm>
            <a:off x="4834708" y="2989674"/>
            <a:ext cx="1140036" cy="779606"/>
          </a:xfrm>
          <a:prstGeom prst="rect">
            <a:avLst/>
          </a:prstGeom>
        </p:spPr>
      </p:pic>
      <p:sp>
        <p:nvSpPr>
          <p:cNvPr id="49" name="テキスト ボックス 48">
            <a:extLst>
              <a:ext uri="{FF2B5EF4-FFF2-40B4-BE49-F238E27FC236}">
                <a16:creationId xmlns:a16="http://schemas.microsoft.com/office/drawing/2014/main" id="{B066E3B3-C163-4BB0-A3CF-0BA5E8867FE5}"/>
              </a:ext>
            </a:extLst>
          </p:cNvPr>
          <p:cNvSpPr txBox="1"/>
          <p:nvPr/>
        </p:nvSpPr>
        <p:spPr>
          <a:xfrm>
            <a:off x="3871816" y="3885793"/>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単腕</a:t>
            </a:r>
          </a:p>
        </p:txBody>
      </p:sp>
      <p:sp>
        <p:nvSpPr>
          <p:cNvPr id="50" name="テキスト ボックス 49">
            <a:extLst>
              <a:ext uri="{FF2B5EF4-FFF2-40B4-BE49-F238E27FC236}">
                <a16:creationId xmlns:a16="http://schemas.microsoft.com/office/drawing/2014/main" id="{756CD8CB-BF35-49ED-B954-15068A29AE85}"/>
              </a:ext>
            </a:extLst>
          </p:cNvPr>
          <p:cNvSpPr txBox="1"/>
          <p:nvPr/>
        </p:nvSpPr>
        <p:spPr>
          <a:xfrm>
            <a:off x="4460082" y="3885793"/>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双腕</a:t>
            </a:r>
          </a:p>
        </p:txBody>
      </p:sp>
      <p:sp>
        <p:nvSpPr>
          <p:cNvPr id="52" name="テキスト ボックス 51">
            <a:extLst>
              <a:ext uri="{FF2B5EF4-FFF2-40B4-BE49-F238E27FC236}">
                <a16:creationId xmlns:a16="http://schemas.microsoft.com/office/drawing/2014/main" id="{2C674665-EE74-446F-83DC-6639D9D1876F}"/>
              </a:ext>
            </a:extLst>
          </p:cNvPr>
          <p:cNvSpPr txBox="1"/>
          <p:nvPr/>
        </p:nvSpPr>
        <p:spPr>
          <a:xfrm>
            <a:off x="4988436" y="3887050"/>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単腕</a:t>
            </a:r>
          </a:p>
        </p:txBody>
      </p:sp>
      <p:sp>
        <p:nvSpPr>
          <p:cNvPr id="53" name="テキスト ボックス 52">
            <a:extLst>
              <a:ext uri="{FF2B5EF4-FFF2-40B4-BE49-F238E27FC236}">
                <a16:creationId xmlns:a16="http://schemas.microsoft.com/office/drawing/2014/main" id="{B008DA1B-4A48-47A2-96B3-EA77B09E2914}"/>
              </a:ext>
            </a:extLst>
          </p:cNvPr>
          <p:cNvSpPr txBox="1"/>
          <p:nvPr/>
        </p:nvSpPr>
        <p:spPr>
          <a:xfrm>
            <a:off x="5576702" y="3887050"/>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双腕</a:t>
            </a:r>
          </a:p>
        </p:txBody>
      </p:sp>
      <p:sp>
        <p:nvSpPr>
          <p:cNvPr id="55" name="テキスト ボックス 54">
            <a:extLst>
              <a:ext uri="{FF2B5EF4-FFF2-40B4-BE49-F238E27FC236}">
                <a16:creationId xmlns:a16="http://schemas.microsoft.com/office/drawing/2014/main" id="{037DFCB6-0D01-4A81-ABA9-30CC4C4D7C27}"/>
              </a:ext>
            </a:extLst>
          </p:cNvPr>
          <p:cNvSpPr txBox="1"/>
          <p:nvPr/>
        </p:nvSpPr>
        <p:spPr>
          <a:xfrm>
            <a:off x="3955994" y="4977957"/>
            <a:ext cx="843501"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ドラゴン型</a:t>
            </a:r>
          </a:p>
        </p:txBody>
      </p:sp>
      <p:sp>
        <p:nvSpPr>
          <p:cNvPr id="56" name="テキスト ボックス 55">
            <a:extLst>
              <a:ext uri="{FF2B5EF4-FFF2-40B4-BE49-F238E27FC236}">
                <a16:creationId xmlns:a16="http://schemas.microsoft.com/office/drawing/2014/main" id="{17EBF50C-B33D-4BE9-BB01-DF696D145BC6}"/>
              </a:ext>
            </a:extLst>
          </p:cNvPr>
          <p:cNvSpPr txBox="1"/>
          <p:nvPr/>
        </p:nvSpPr>
        <p:spPr>
          <a:xfrm>
            <a:off x="5252236" y="4977957"/>
            <a:ext cx="873957"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ミニマル型</a:t>
            </a:r>
          </a:p>
        </p:txBody>
      </p:sp>
      <p:sp>
        <p:nvSpPr>
          <p:cNvPr id="58" name="五角形 57">
            <a:extLst>
              <a:ext uri="{FF2B5EF4-FFF2-40B4-BE49-F238E27FC236}">
                <a16:creationId xmlns:a16="http://schemas.microsoft.com/office/drawing/2014/main" id="{2CC3811B-5749-47C0-A4DC-5106DF2CB0BA}"/>
              </a:ext>
            </a:extLst>
          </p:cNvPr>
          <p:cNvSpPr/>
          <p:nvPr/>
        </p:nvSpPr>
        <p:spPr>
          <a:xfrm>
            <a:off x="5469607" y="3832303"/>
            <a:ext cx="135000" cy="135000"/>
          </a:xfrm>
          <a:prstGeom prst="pentagon">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0" name="楕円 59">
            <a:extLst>
              <a:ext uri="{FF2B5EF4-FFF2-40B4-BE49-F238E27FC236}">
                <a16:creationId xmlns:a16="http://schemas.microsoft.com/office/drawing/2014/main" id="{7AB0E333-16D3-43C2-80CB-1AE931B7CEB0}"/>
              </a:ext>
            </a:extLst>
          </p:cNvPr>
          <p:cNvSpPr/>
          <p:nvPr/>
        </p:nvSpPr>
        <p:spPr>
          <a:xfrm>
            <a:off x="3845353" y="5089187"/>
            <a:ext cx="108000" cy="72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2" name="楕円 61">
            <a:extLst>
              <a:ext uri="{FF2B5EF4-FFF2-40B4-BE49-F238E27FC236}">
                <a16:creationId xmlns:a16="http://schemas.microsoft.com/office/drawing/2014/main" id="{3D52CD83-88D9-4B1D-895C-9CF08883C976}"/>
              </a:ext>
            </a:extLst>
          </p:cNvPr>
          <p:cNvSpPr/>
          <p:nvPr/>
        </p:nvSpPr>
        <p:spPr>
          <a:xfrm>
            <a:off x="5157686" y="5063785"/>
            <a:ext cx="108000" cy="108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3" name="正方形/長方形 62">
            <a:extLst>
              <a:ext uri="{FF2B5EF4-FFF2-40B4-BE49-F238E27FC236}">
                <a16:creationId xmlns:a16="http://schemas.microsoft.com/office/drawing/2014/main" id="{67BBB8BA-F6BE-4FA4-9556-87EEE0651677}"/>
              </a:ext>
            </a:extLst>
          </p:cNvPr>
          <p:cNvSpPr/>
          <p:nvPr/>
        </p:nvSpPr>
        <p:spPr>
          <a:xfrm>
            <a:off x="4968320" y="3834873"/>
            <a:ext cx="108000" cy="1080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 name="二等辺三角形 3">
            <a:extLst>
              <a:ext uri="{FF2B5EF4-FFF2-40B4-BE49-F238E27FC236}">
                <a16:creationId xmlns:a16="http://schemas.microsoft.com/office/drawing/2014/main" id="{56A5FC3D-57F1-4DC2-8E33-F037F6ABE8F5}"/>
              </a:ext>
            </a:extLst>
          </p:cNvPr>
          <p:cNvSpPr/>
          <p:nvPr/>
        </p:nvSpPr>
        <p:spPr>
          <a:xfrm>
            <a:off x="3776148" y="3843871"/>
            <a:ext cx="144000" cy="144000"/>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二等辺三角形 63">
            <a:extLst>
              <a:ext uri="{FF2B5EF4-FFF2-40B4-BE49-F238E27FC236}">
                <a16:creationId xmlns:a16="http://schemas.microsoft.com/office/drawing/2014/main" id="{8D1A8685-824B-4B01-9D88-E6605AA80C6B}"/>
              </a:ext>
            </a:extLst>
          </p:cNvPr>
          <p:cNvSpPr/>
          <p:nvPr/>
        </p:nvSpPr>
        <p:spPr>
          <a:xfrm flipV="1">
            <a:off x="4368815" y="3852340"/>
            <a:ext cx="144000" cy="144000"/>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86035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608CD-16B3-4EBC-DF75-5B653E965159}"/>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1B102DEF-CC8B-04BC-23C3-D31FCABFAB5F}"/>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多目的最適化で得られた</a:t>
            </a:r>
            <a:br>
              <a:rPr lang="en-US" altLang="ja-JP" dirty="0">
                <a:latin typeface="ＭＳ Ｐゴシック" panose="020B0600070205080204" pitchFamily="50" charset="-128"/>
                <a:ea typeface="ＭＳ Ｐゴシック" panose="020B0600070205080204" pitchFamily="50" charset="-128"/>
              </a:rPr>
            </a:br>
            <a:r>
              <a:rPr lang="ja-JP" altLang="en-US" dirty="0">
                <a:latin typeface="ＭＳ Ｐゴシック" panose="020B0600070205080204" pitchFamily="50" charset="-128"/>
                <a:ea typeface="ＭＳ Ｐゴシック" panose="020B0600070205080204" pitchFamily="50" charset="-128"/>
              </a:rPr>
              <a:t>配分プラン</a:t>
            </a:r>
          </a:p>
        </p:txBody>
      </p:sp>
      <p:pic>
        <p:nvPicPr>
          <p:cNvPr id="2" name="Picture 4">
            <a:extLst>
              <a:ext uri="{FF2B5EF4-FFF2-40B4-BE49-F238E27FC236}">
                <a16:creationId xmlns:a16="http://schemas.microsoft.com/office/drawing/2014/main" id="{98400233-7B0F-47FB-ACA9-C9A4C82B37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5" y="3059625"/>
            <a:ext cx="4517626" cy="343080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B8AD5DE8-006D-BC0A-2118-C0CF141DEDC8}"/>
              </a:ext>
            </a:extLst>
          </p:cNvPr>
          <p:cNvSpPr txBox="1"/>
          <p:nvPr/>
        </p:nvSpPr>
        <p:spPr>
          <a:xfrm>
            <a:off x="1968170" y="6346927"/>
            <a:ext cx="1107996"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rPr>
              <a:t>運搬効率</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6" name="テキスト ボックス 5">
            <a:extLst>
              <a:ext uri="{FF2B5EF4-FFF2-40B4-BE49-F238E27FC236}">
                <a16:creationId xmlns:a16="http://schemas.microsoft.com/office/drawing/2014/main" id="{45568499-51A1-863A-7FB5-E60751444FD1}"/>
              </a:ext>
            </a:extLst>
          </p:cNvPr>
          <p:cNvSpPr txBox="1"/>
          <p:nvPr/>
        </p:nvSpPr>
        <p:spPr>
          <a:xfrm>
            <a:off x="284202" y="2756551"/>
            <a:ext cx="1107996"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rPr>
              <a:t>加工効率</a:t>
            </a:r>
            <a:endParaRPr kumimoji="1" lang="ja-JP" altLang="en-US" dirty="0">
              <a:latin typeface="ＭＳ Ｐゴシック" panose="020B0600070205080204" pitchFamily="50" charset="-128"/>
              <a:ea typeface="ＭＳ Ｐゴシック" panose="020B0600070205080204" pitchFamily="50" charset="-128"/>
            </a:endParaRPr>
          </a:p>
        </p:txBody>
      </p:sp>
      <p:graphicFrame>
        <p:nvGraphicFramePr>
          <p:cNvPr id="7" name="表 6">
            <a:extLst>
              <a:ext uri="{FF2B5EF4-FFF2-40B4-BE49-F238E27FC236}">
                <a16:creationId xmlns:a16="http://schemas.microsoft.com/office/drawing/2014/main" id="{E3DA3638-2C11-4E19-FF35-E143A2253574}"/>
              </a:ext>
            </a:extLst>
          </p:cNvPr>
          <p:cNvGraphicFramePr>
            <a:graphicFrameLocks noGrp="1"/>
          </p:cNvGraphicFramePr>
          <p:nvPr>
            <p:extLst>
              <p:ext uri="{D42A27DB-BD31-4B8C-83A1-F6EECF244321}">
                <p14:modId xmlns:p14="http://schemas.microsoft.com/office/powerpoint/2010/main" val="544095649"/>
              </p:ext>
            </p:extLst>
          </p:nvPr>
        </p:nvGraphicFramePr>
        <p:xfrm>
          <a:off x="5274870" y="3208075"/>
          <a:ext cx="3152806" cy="2225040"/>
        </p:xfrm>
        <a:graphic>
          <a:graphicData uri="http://schemas.openxmlformats.org/drawingml/2006/table">
            <a:tbl>
              <a:tblPr firstRow="1" bandRow="1">
                <a:tableStyleId>{5C22544A-7EE6-4342-B048-85BDC9FD1C3A}</a:tableStyleId>
              </a:tblPr>
              <a:tblGrid>
                <a:gridCol w="1139758">
                  <a:extLst>
                    <a:ext uri="{9D8B030D-6E8A-4147-A177-3AD203B41FA5}">
                      <a16:colId xmlns:a16="http://schemas.microsoft.com/office/drawing/2014/main" val="2582532149"/>
                    </a:ext>
                  </a:extLst>
                </a:gridCol>
                <a:gridCol w="503262">
                  <a:extLst>
                    <a:ext uri="{9D8B030D-6E8A-4147-A177-3AD203B41FA5}">
                      <a16:colId xmlns:a16="http://schemas.microsoft.com/office/drawing/2014/main" val="3799366836"/>
                    </a:ext>
                  </a:extLst>
                </a:gridCol>
                <a:gridCol w="503262">
                  <a:extLst>
                    <a:ext uri="{9D8B030D-6E8A-4147-A177-3AD203B41FA5}">
                      <a16:colId xmlns:a16="http://schemas.microsoft.com/office/drawing/2014/main" val="1548344513"/>
                    </a:ext>
                  </a:extLst>
                </a:gridCol>
                <a:gridCol w="503262">
                  <a:extLst>
                    <a:ext uri="{9D8B030D-6E8A-4147-A177-3AD203B41FA5}">
                      <a16:colId xmlns:a16="http://schemas.microsoft.com/office/drawing/2014/main" val="3114899878"/>
                    </a:ext>
                  </a:extLst>
                </a:gridCol>
                <a:gridCol w="503262">
                  <a:extLst>
                    <a:ext uri="{9D8B030D-6E8A-4147-A177-3AD203B41FA5}">
                      <a16:colId xmlns:a16="http://schemas.microsoft.com/office/drawing/2014/main" val="739056895"/>
                    </a:ext>
                  </a:extLst>
                </a:gridCol>
              </a:tblGrid>
              <a:tr h="37084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ja-JP" altLang="en-US" sz="1600" b="0" dirty="0">
                          <a:solidFill>
                            <a:schemeClr val="tx1"/>
                          </a:solidFill>
                          <a:latin typeface="ＭＳ Ｐゴシック" panose="020B0600070205080204" pitchFamily="50" charset="-128"/>
                          <a:ea typeface="ＭＳ Ｐゴシック" panose="020B0600070205080204" pitchFamily="50" charset="-128"/>
                        </a:rPr>
                        <a:t>三脚単腕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76380627"/>
                  </a:ext>
                </a:extLst>
              </a:tr>
              <a:tr h="370840">
                <a:tc>
                  <a:txBody>
                    <a:bodyPr/>
                    <a:lstStyle/>
                    <a:p>
                      <a:pPr marL="0" lvl="1" indent="0" algn="ctr">
                        <a:buFontTx/>
                        <a:buNone/>
                      </a:pPr>
                      <a:r>
                        <a:rPr lang="ja-JP" altLang="en-US" sz="1600" b="0" dirty="0">
                          <a:solidFill>
                            <a:schemeClr val="tx1"/>
                          </a:solidFill>
                          <a:latin typeface="ＭＳ Ｐゴシック" panose="020B0600070205080204" pitchFamily="50" charset="-128"/>
                          <a:ea typeface="ＭＳ Ｐゴシック" panose="020B0600070205080204" pitchFamily="50" charset="-128"/>
                        </a:rPr>
                        <a:t>三脚双腕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1</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54007078"/>
                  </a:ext>
                </a:extLst>
              </a:tr>
              <a:tr h="370840">
                <a:tc>
                  <a:txBody>
                    <a:bodyPr/>
                    <a:lstStyle/>
                    <a:p>
                      <a:pPr marL="0" lvl="1" indent="0" algn="ctr">
                        <a:buFontTx/>
                        <a:buNone/>
                      </a:pPr>
                      <a:r>
                        <a:rPr lang="ja-JP" altLang="en-US" sz="1600" b="0" dirty="0">
                          <a:solidFill>
                            <a:schemeClr val="tx1"/>
                          </a:solidFill>
                          <a:latin typeface="ＭＳ Ｐゴシック" panose="020B0600070205080204" pitchFamily="50" charset="-128"/>
                          <a:ea typeface="ＭＳ Ｐゴシック" panose="020B0600070205080204" pitchFamily="50" charset="-128"/>
                        </a:rPr>
                        <a:t>四脚単腕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61383029"/>
                  </a:ext>
                </a:extLst>
              </a:tr>
              <a:tr h="370840">
                <a:tc>
                  <a:txBody>
                    <a:bodyPr/>
                    <a:lstStyle/>
                    <a:p>
                      <a:pPr marL="0" lvl="1" indent="0" algn="ctr">
                        <a:buFontTx/>
                        <a:buNone/>
                      </a:pPr>
                      <a:r>
                        <a:rPr lang="ja-JP" altLang="en-US" sz="1600" b="0" dirty="0">
                          <a:solidFill>
                            <a:schemeClr val="tx1"/>
                          </a:solidFill>
                          <a:latin typeface="ＭＳ Ｐゴシック" panose="020B0600070205080204" pitchFamily="50" charset="-128"/>
                          <a:ea typeface="ＭＳ Ｐゴシック" panose="020B0600070205080204" pitchFamily="50" charset="-128"/>
                        </a:rPr>
                        <a:t>四脚双腕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5</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5</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5</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4</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48119457"/>
                  </a:ext>
                </a:extLst>
              </a:tr>
              <a:tr h="370840">
                <a:tc>
                  <a:txBody>
                    <a:bodyPr/>
                    <a:lstStyle/>
                    <a:p>
                      <a:pPr marL="0" lvl="1" indent="0" algn="ctr">
                        <a:buFontTx/>
                        <a:buNone/>
                      </a:pPr>
                      <a:r>
                        <a:rPr lang="ja-JP" altLang="en-US" sz="1600" b="0" dirty="0">
                          <a:solidFill>
                            <a:schemeClr val="tx1"/>
                          </a:solidFill>
                          <a:latin typeface="ＭＳ Ｐゴシック" panose="020B0600070205080204" pitchFamily="50" charset="-128"/>
                          <a:ea typeface="ＭＳ Ｐゴシック" panose="020B0600070205080204" pitchFamily="50" charset="-128"/>
                        </a:rPr>
                        <a:t>ワーム型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3</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4</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5</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3</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31817822"/>
                  </a:ext>
                </a:extLst>
              </a:tr>
              <a:tr h="370840">
                <a:tc>
                  <a:txBody>
                    <a:bodyPr/>
                    <a:lstStyle/>
                    <a:p>
                      <a:pPr marL="0" lvl="1" indent="0" algn="ctr">
                        <a:buFontTx/>
                        <a:buNone/>
                      </a:pPr>
                      <a:r>
                        <a:rPr lang="ja-JP" altLang="en-US" sz="1600" b="0" dirty="0">
                          <a:solidFill>
                            <a:schemeClr val="tx1"/>
                          </a:solidFill>
                          <a:latin typeface="ＭＳ Ｐゴシック" panose="020B0600070205080204" pitchFamily="50" charset="-128"/>
                          <a:ea typeface="ＭＳ Ｐゴシック" panose="020B0600070205080204" pitchFamily="50" charset="-128"/>
                        </a:rPr>
                        <a:t>手型</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kumimoji="1" lang="en-US" altLang="ja-JP" sz="1600" b="0" dirty="0">
                          <a:solidFill>
                            <a:schemeClr val="tx1"/>
                          </a:solidFill>
                          <a:latin typeface="ＭＳ Ｐゴシック" panose="020B0600070205080204" pitchFamily="50" charset="-128"/>
                          <a:ea typeface="ＭＳ Ｐゴシック" panose="020B0600070205080204" pitchFamily="50" charset="-128"/>
                        </a:rPr>
                        <a:t>4</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kumimoji="1" lang="en-US" altLang="ja-JP" sz="1600" b="0" dirty="0">
                          <a:solidFill>
                            <a:schemeClr val="tx1"/>
                          </a:solidFill>
                          <a:latin typeface="ＭＳ Ｐゴシック" panose="020B0600070205080204" pitchFamily="50" charset="-128"/>
                          <a:ea typeface="ＭＳ Ｐゴシック" panose="020B0600070205080204" pitchFamily="50" charset="-128"/>
                        </a:rPr>
                        <a:t>2</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kumimoji="1"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kumimoji="1" lang="en-US" altLang="ja-JP" sz="1600" b="0" dirty="0">
                          <a:solidFill>
                            <a:schemeClr val="tx1"/>
                          </a:solidFill>
                          <a:latin typeface="ＭＳ Ｐゴシック" panose="020B0600070205080204" pitchFamily="50" charset="-128"/>
                          <a:ea typeface="ＭＳ Ｐゴシック" panose="020B0600070205080204" pitchFamily="50" charset="-128"/>
                        </a:rPr>
                        <a:t>5</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82511978"/>
                  </a:ext>
                </a:extLst>
              </a:tr>
            </a:tbl>
          </a:graphicData>
        </a:graphic>
      </p:graphicFrame>
      <p:sp>
        <p:nvSpPr>
          <p:cNvPr id="8" name="フリーフォーム: 図形 36">
            <a:extLst>
              <a:ext uri="{FF2B5EF4-FFF2-40B4-BE49-F238E27FC236}">
                <a16:creationId xmlns:a16="http://schemas.microsoft.com/office/drawing/2014/main" id="{DB1BD608-79F2-028A-AB1F-CB128791E4E2}"/>
              </a:ext>
            </a:extLst>
          </p:cNvPr>
          <p:cNvSpPr/>
          <p:nvPr/>
        </p:nvSpPr>
        <p:spPr>
          <a:xfrm>
            <a:off x="4564379" y="3048000"/>
            <a:ext cx="2021355" cy="360218"/>
          </a:xfrm>
          <a:custGeom>
            <a:avLst/>
            <a:gdLst>
              <a:gd name="connsiteX0" fmla="*/ 0 w 2290618"/>
              <a:gd name="connsiteY0" fmla="*/ 453290 h 453290"/>
              <a:gd name="connsiteX1" fmla="*/ 1025236 w 2290618"/>
              <a:gd name="connsiteY1" fmla="*/ 708 h 453290"/>
              <a:gd name="connsiteX2" fmla="*/ 2290618 w 2290618"/>
              <a:gd name="connsiteY2" fmla="*/ 370163 h 453290"/>
              <a:gd name="connsiteX0" fmla="*/ 0 w 1791854"/>
              <a:gd name="connsiteY0" fmla="*/ 455745 h 455745"/>
              <a:gd name="connsiteX1" fmla="*/ 1025236 w 1791854"/>
              <a:gd name="connsiteY1" fmla="*/ 3163 h 455745"/>
              <a:gd name="connsiteX2" fmla="*/ 1791854 w 1791854"/>
              <a:gd name="connsiteY2" fmla="*/ 206363 h 455745"/>
              <a:gd name="connsiteX0" fmla="*/ 0 w 1791854"/>
              <a:gd name="connsiteY0" fmla="*/ 382799 h 382799"/>
              <a:gd name="connsiteX1" fmla="*/ 1126836 w 1791854"/>
              <a:gd name="connsiteY1" fmla="*/ 22581 h 382799"/>
              <a:gd name="connsiteX2" fmla="*/ 1791854 w 1791854"/>
              <a:gd name="connsiteY2" fmla="*/ 133417 h 382799"/>
              <a:gd name="connsiteX0" fmla="*/ 0 w 1791854"/>
              <a:gd name="connsiteY0" fmla="*/ 364551 h 364551"/>
              <a:gd name="connsiteX1" fmla="*/ 1126836 w 1791854"/>
              <a:gd name="connsiteY1" fmla="*/ 4333 h 364551"/>
              <a:gd name="connsiteX2" fmla="*/ 1791854 w 1791854"/>
              <a:gd name="connsiteY2" fmla="*/ 115169 h 364551"/>
              <a:gd name="connsiteX0" fmla="*/ 0 w 1727199"/>
              <a:gd name="connsiteY0" fmla="*/ 360218 h 360218"/>
              <a:gd name="connsiteX1" fmla="*/ 1126836 w 1727199"/>
              <a:gd name="connsiteY1" fmla="*/ 0 h 360218"/>
              <a:gd name="connsiteX2" fmla="*/ 1727199 w 1727199"/>
              <a:gd name="connsiteY2" fmla="*/ 157018 h 360218"/>
            </a:gdLst>
            <a:ahLst/>
            <a:cxnLst>
              <a:cxn ang="0">
                <a:pos x="connsiteX0" y="connsiteY0"/>
              </a:cxn>
              <a:cxn ang="0">
                <a:pos x="connsiteX1" y="connsiteY1"/>
              </a:cxn>
              <a:cxn ang="0">
                <a:pos x="connsiteX2" y="connsiteY2"/>
              </a:cxn>
            </a:cxnLst>
            <a:rect l="l" t="t" r="r" b="b"/>
            <a:pathLst>
              <a:path w="1727199" h="360218">
                <a:moveTo>
                  <a:pt x="0" y="360218"/>
                </a:moveTo>
                <a:cubicBezTo>
                  <a:pt x="321733" y="140854"/>
                  <a:pt x="745066" y="13854"/>
                  <a:pt x="1126836" y="0"/>
                </a:cubicBezTo>
                <a:cubicBezTo>
                  <a:pt x="1517842" y="32328"/>
                  <a:pt x="1285393" y="-34637"/>
                  <a:pt x="1727199" y="157018"/>
                </a:cubicBezTo>
              </a:path>
            </a:pathLst>
          </a:custGeom>
          <a:noFill/>
          <a:ln w="28575">
            <a:tailEnd type="arrow"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フリーフォーム: 図形 38">
            <a:extLst>
              <a:ext uri="{FF2B5EF4-FFF2-40B4-BE49-F238E27FC236}">
                <a16:creationId xmlns:a16="http://schemas.microsoft.com/office/drawing/2014/main" id="{F56BAC63-1EA8-AF9C-633C-C3F2C8F002E2}"/>
              </a:ext>
            </a:extLst>
          </p:cNvPr>
          <p:cNvSpPr/>
          <p:nvPr/>
        </p:nvSpPr>
        <p:spPr>
          <a:xfrm>
            <a:off x="4005959" y="2626431"/>
            <a:ext cx="4151722" cy="587494"/>
          </a:xfrm>
          <a:custGeom>
            <a:avLst/>
            <a:gdLst>
              <a:gd name="connsiteX0" fmla="*/ 0 w 3645648"/>
              <a:gd name="connsiteY0" fmla="*/ 544800 h 544800"/>
              <a:gd name="connsiteX1" fmla="*/ 3149600 w 3645648"/>
              <a:gd name="connsiteY1" fmla="*/ 9091 h 544800"/>
              <a:gd name="connsiteX2" fmla="*/ 3592945 w 3645648"/>
              <a:gd name="connsiteY2" fmla="*/ 258473 h 544800"/>
              <a:gd name="connsiteX0" fmla="*/ 0 w 3616905"/>
              <a:gd name="connsiteY0" fmla="*/ 589238 h 589238"/>
              <a:gd name="connsiteX1" fmla="*/ 2983345 w 3616905"/>
              <a:gd name="connsiteY1" fmla="*/ 7347 h 589238"/>
              <a:gd name="connsiteX2" fmla="*/ 3592945 w 3616905"/>
              <a:gd name="connsiteY2" fmla="*/ 302911 h 589238"/>
              <a:gd name="connsiteX0" fmla="*/ 0 w 3862368"/>
              <a:gd name="connsiteY0" fmla="*/ 587494 h 587494"/>
              <a:gd name="connsiteX1" fmla="*/ 2983345 w 3862368"/>
              <a:gd name="connsiteY1" fmla="*/ 5603 h 587494"/>
              <a:gd name="connsiteX2" fmla="*/ 3851564 w 3862368"/>
              <a:gd name="connsiteY2" fmla="*/ 375058 h 587494"/>
              <a:gd name="connsiteX0" fmla="*/ 0 w 3907522"/>
              <a:gd name="connsiteY0" fmla="*/ 587494 h 587494"/>
              <a:gd name="connsiteX1" fmla="*/ 2983345 w 3907522"/>
              <a:gd name="connsiteY1" fmla="*/ 5603 h 587494"/>
              <a:gd name="connsiteX2" fmla="*/ 3897746 w 3907522"/>
              <a:gd name="connsiteY2" fmla="*/ 375058 h 587494"/>
              <a:gd name="connsiteX0" fmla="*/ 0 w 3897746"/>
              <a:gd name="connsiteY0" fmla="*/ 587494 h 587494"/>
              <a:gd name="connsiteX1" fmla="*/ 2983345 w 3897746"/>
              <a:gd name="connsiteY1" fmla="*/ 5603 h 587494"/>
              <a:gd name="connsiteX2" fmla="*/ 3897746 w 3897746"/>
              <a:gd name="connsiteY2" fmla="*/ 375058 h 587494"/>
            </a:gdLst>
            <a:ahLst/>
            <a:cxnLst>
              <a:cxn ang="0">
                <a:pos x="connsiteX0" y="connsiteY0"/>
              </a:cxn>
              <a:cxn ang="0">
                <a:pos x="connsiteX1" y="connsiteY1"/>
              </a:cxn>
              <a:cxn ang="0">
                <a:pos x="connsiteX2" y="connsiteY2"/>
              </a:cxn>
            </a:cxnLst>
            <a:rect l="l" t="t" r="r" b="b"/>
            <a:pathLst>
              <a:path w="3897746" h="587494">
                <a:moveTo>
                  <a:pt x="0" y="587494"/>
                </a:moveTo>
                <a:cubicBezTo>
                  <a:pt x="1275388" y="343500"/>
                  <a:pt x="2384521" y="53324"/>
                  <a:pt x="2983345" y="5603"/>
                </a:cubicBezTo>
                <a:cubicBezTo>
                  <a:pt x="3582169" y="-42118"/>
                  <a:pt x="3855412" y="226506"/>
                  <a:pt x="3897746" y="375058"/>
                </a:cubicBezTo>
              </a:path>
            </a:pathLst>
          </a:custGeom>
          <a:noFill/>
          <a:ln w="28575">
            <a:tailEnd type="arrow"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8">
            <a:extLst>
              <a:ext uri="{FF2B5EF4-FFF2-40B4-BE49-F238E27FC236}">
                <a16:creationId xmlns:a16="http://schemas.microsoft.com/office/drawing/2014/main" id="{25BDB9AE-36CD-510C-504E-485B3BAED228}"/>
              </a:ext>
            </a:extLst>
          </p:cNvPr>
          <p:cNvSpPr/>
          <p:nvPr/>
        </p:nvSpPr>
        <p:spPr>
          <a:xfrm>
            <a:off x="315519" y="1621510"/>
            <a:ext cx="8581902" cy="949325"/>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2CC944E8-7ADE-E0E2-84C7-D7B2FD176E2C}"/>
              </a:ext>
            </a:extLst>
          </p:cNvPr>
          <p:cNvSpPr txBox="1"/>
          <p:nvPr/>
        </p:nvSpPr>
        <p:spPr>
          <a:xfrm>
            <a:off x="504084" y="1663845"/>
            <a:ext cx="8208402" cy="830997"/>
          </a:xfrm>
          <a:prstGeom prst="rect">
            <a:avLst/>
          </a:prstGeom>
          <a:noFill/>
        </p:spPr>
        <p:txBody>
          <a:bodyPr wrap="square" rtlCol="0">
            <a:spAutoFit/>
          </a:bodyPr>
          <a:lstStyle/>
          <a:p>
            <a:pPr algn="just" defTabSz="914400">
              <a:defRPr/>
            </a:pPr>
            <a:r>
              <a:rPr lang="ja-JP" altLang="en-US" sz="2400" dirty="0">
                <a:latin typeface="ＭＳ Ｐゴシック" panose="020B0600070205080204" pitchFamily="50" charset="-128"/>
                <a:ea typeface="ＭＳ Ｐゴシック" panose="020B0600070205080204" pitchFamily="50" charset="-128"/>
              </a:rPr>
              <a:t>各モジュールの個数制限を考慮し，運搬効率と加工効率の　　どちらも最大化されるように最適化してた結果</a:t>
            </a:r>
            <a:endParaRPr lang="en-US" altLang="ja-JP" sz="24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19440259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4F4AF-D50A-9E81-C2F8-9D15F816FC47}"/>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2719E45A-7D67-167A-91EF-7BF4285AED9B}"/>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故障が起こるシナリオで</a:t>
            </a:r>
            <a:br>
              <a:rPr lang="en-US" altLang="ja-JP" dirty="0">
                <a:latin typeface="ＭＳ Ｐゴシック" panose="020B0600070205080204" pitchFamily="50" charset="-128"/>
                <a:ea typeface="ＭＳ Ｐゴシック" panose="020B0600070205080204" pitchFamily="50" charset="-128"/>
              </a:rPr>
            </a:br>
            <a:r>
              <a:rPr lang="ja-JP" altLang="en-US" dirty="0">
                <a:latin typeface="ＭＳ Ｐゴシック" panose="020B0600070205080204" pitchFamily="50" charset="-128"/>
                <a:ea typeface="ＭＳ Ｐゴシック" panose="020B0600070205080204" pitchFamily="50" charset="-128"/>
              </a:rPr>
              <a:t>タスクアロケーション（最適化前）</a:t>
            </a:r>
          </a:p>
        </p:txBody>
      </p:sp>
      <p:sp>
        <p:nvSpPr>
          <p:cNvPr id="3" name="四角形: 角を丸くする 18">
            <a:extLst>
              <a:ext uri="{FF2B5EF4-FFF2-40B4-BE49-F238E27FC236}">
                <a16:creationId xmlns:a16="http://schemas.microsoft.com/office/drawing/2014/main" id="{BF8054D2-BD1B-5F54-B019-14E1281AFE3A}"/>
              </a:ext>
            </a:extLst>
          </p:cNvPr>
          <p:cNvSpPr/>
          <p:nvPr/>
        </p:nvSpPr>
        <p:spPr>
          <a:xfrm>
            <a:off x="315519" y="1621510"/>
            <a:ext cx="8581902" cy="949325"/>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3FF56A7-2F70-7500-899E-DBF2331181C3}"/>
              </a:ext>
            </a:extLst>
          </p:cNvPr>
          <p:cNvSpPr txBox="1"/>
          <p:nvPr/>
        </p:nvSpPr>
        <p:spPr>
          <a:xfrm>
            <a:off x="504084" y="1663845"/>
            <a:ext cx="8208402" cy="830997"/>
          </a:xfrm>
          <a:prstGeom prst="rect">
            <a:avLst/>
          </a:prstGeom>
          <a:noFill/>
        </p:spPr>
        <p:txBody>
          <a:bodyPr wrap="square" rtlCol="0">
            <a:spAutoFit/>
          </a:bodyPr>
          <a:lstStyle/>
          <a:p>
            <a:pPr algn="just" defTabSz="914400">
              <a:defRPr/>
            </a:pPr>
            <a:r>
              <a:rPr lang="en-US" altLang="ja-JP" sz="2400" dirty="0">
                <a:latin typeface="ＭＳ Ｐゴシック" panose="020B0600070205080204" pitchFamily="50" charset="-128"/>
                <a:ea typeface="ＭＳ Ｐゴシック" panose="020B0600070205080204" pitchFamily="50" charset="-128"/>
              </a:rPr>
              <a:t>Limb</a:t>
            </a:r>
            <a:r>
              <a:rPr lang="ja-JP" altLang="en-US" sz="2400" dirty="0">
                <a:latin typeface="ＭＳ Ｐゴシック" panose="020B0600070205080204" pitchFamily="50" charset="-128"/>
                <a:ea typeface="ＭＳ Ｐゴシック" panose="020B0600070205080204" pitchFamily="50" charset="-128"/>
              </a:rPr>
              <a:t>モジュールが確率的に壊れるシナリオで高い作業効率が期待できるようタスク割り当てを最適化</a:t>
            </a:r>
            <a:endParaRPr lang="en-US" altLang="ja-JP" sz="2400" dirty="0">
              <a:latin typeface="ＭＳ Ｐゴシック" panose="020B0600070205080204" pitchFamily="50" charset="-128"/>
              <a:ea typeface="ＭＳ Ｐゴシック" panose="020B0600070205080204" pitchFamily="50" charset="-128"/>
            </a:endParaRPr>
          </a:p>
        </p:txBody>
      </p:sp>
      <p:pic>
        <p:nvPicPr>
          <p:cNvPr id="2" name="with_break (1)">
            <a:hlinkClick r:id="" action="ppaction://media"/>
            <a:extLst>
              <a:ext uri="{FF2B5EF4-FFF2-40B4-BE49-F238E27FC236}">
                <a16:creationId xmlns:a16="http://schemas.microsoft.com/office/drawing/2014/main" id="{8B53F943-AD73-4F16-AE89-A50C953214A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24931" y="2613170"/>
            <a:ext cx="6045200" cy="4030133"/>
          </a:xfrm>
          <a:prstGeom prst="rect">
            <a:avLst/>
          </a:prstGeom>
        </p:spPr>
      </p:pic>
      <p:sp>
        <p:nvSpPr>
          <p:cNvPr id="39" name="テキスト ボックス 38">
            <a:extLst>
              <a:ext uri="{FF2B5EF4-FFF2-40B4-BE49-F238E27FC236}">
                <a16:creationId xmlns:a16="http://schemas.microsoft.com/office/drawing/2014/main" id="{46E4D85F-3C67-4431-95FE-97F500F13B83}"/>
              </a:ext>
            </a:extLst>
          </p:cNvPr>
          <p:cNvSpPr txBox="1"/>
          <p:nvPr/>
        </p:nvSpPr>
        <p:spPr>
          <a:xfrm>
            <a:off x="7753988" y="3102145"/>
            <a:ext cx="877163" cy="1659429"/>
          </a:xfrm>
          <a:prstGeom prst="rect">
            <a:avLst/>
          </a:prstGeom>
          <a:noFill/>
        </p:spPr>
        <p:txBody>
          <a:bodyPr wrap="none" rtlCol="0">
            <a:spAutoFit/>
          </a:bodyPr>
          <a:lstStyle/>
          <a:p>
            <a:pPr>
              <a:spcAft>
                <a:spcPts val="450"/>
              </a:spcAft>
            </a:pPr>
            <a:r>
              <a:rPr lang="ja-JP" altLang="en-US" sz="1350" dirty="0">
                <a:latin typeface="ＭＳ Ｐゴシック" panose="020B0600070205080204" pitchFamily="50" charset="-128"/>
                <a:ea typeface="ＭＳ Ｐゴシック" panose="020B0600070205080204" pitchFamily="50" charset="-128"/>
              </a:rPr>
              <a:t>待機</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作業</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作業待機</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移動</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充電</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故障</a:t>
            </a:r>
          </a:p>
        </p:txBody>
      </p:sp>
      <p:sp>
        <p:nvSpPr>
          <p:cNvPr id="40" name="正方形/長方形 39">
            <a:extLst>
              <a:ext uri="{FF2B5EF4-FFF2-40B4-BE49-F238E27FC236}">
                <a16:creationId xmlns:a16="http://schemas.microsoft.com/office/drawing/2014/main" id="{24B3E574-9398-4587-BD5D-3B9B1F6BE35E}"/>
              </a:ext>
            </a:extLst>
          </p:cNvPr>
          <p:cNvSpPr/>
          <p:nvPr/>
        </p:nvSpPr>
        <p:spPr>
          <a:xfrm>
            <a:off x="7276682" y="3156859"/>
            <a:ext cx="270000" cy="18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1" name="正方形/長方形 40">
            <a:extLst>
              <a:ext uri="{FF2B5EF4-FFF2-40B4-BE49-F238E27FC236}">
                <a16:creationId xmlns:a16="http://schemas.microsoft.com/office/drawing/2014/main" id="{AD64103D-7F34-4517-B01A-27E2AF0A44F7}"/>
              </a:ext>
            </a:extLst>
          </p:cNvPr>
          <p:cNvSpPr/>
          <p:nvPr/>
        </p:nvSpPr>
        <p:spPr>
          <a:xfrm>
            <a:off x="7285475" y="3406811"/>
            <a:ext cx="270000" cy="189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2" name="正方形/長方形 41">
            <a:extLst>
              <a:ext uri="{FF2B5EF4-FFF2-40B4-BE49-F238E27FC236}">
                <a16:creationId xmlns:a16="http://schemas.microsoft.com/office/drawing/2014/main" id="{049EEBB3-ABD3-4C4E-8474-FFF71079C963}"/>
              </a:ext>
            </a:extLst>
          </p:cNvPr>
          <p:cNvSpPr/>
          <p:nvPr/>
        </p:nvSpPr>
        <p:spPr>
          <a:xfrm>
            <a:off x="7285475" y="4203609"/>
            <a:ext cx="270000" cy="1890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3" name="正方形/長方形 42">
            <a:extLst>
              <a:ext uri="{FF2B5EF4-FFF2-40B4-BE49-F238E27FC236}">
                <a16:creationId xmlns:a16="http://schemas.microsoft.com/office/drawing/2014/main" id="{9B2A74D4-E5CA-4034-ACF1-5DCE9568B2BF}"/>
              </a:ext>
            </a:extLst>
          </p:cNvPr>
          <p:cNvSpPr/>
          <p:nvPr/>
        </p:nvSpPr>
        <p:spPr>
          <a:xfrm>
            <a:off x="7285475" y="3936802"/>
            <a:ext cx="270000" cy="1890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4" name="正方形/長方形 43">
            <a:extLst>
              <a:ext uri="{FF2B5EF4-FFF2-40B4-BE49-F238E27FC236}">
                <a16:creationId xmlns:a16="http://schemas.microsoft.com/office/drawing/2014/main" id="{F8F7F40F-4F6B-4714-9EA6-5D3CAE91F51B}"/>
              </a:ext>
            </a:extLst>
          </p:cNvPr>
          <p:cNvSpPr/>
          <p:nvPr/>
        </p:nvSpPr>
        <p:spPr>
          <a:xfrm>
            <a:off x="7285475" y="3675601"/>
            <a:ext cx="270000" cy="189000"/>
          </a:xfrm>
          <a:prstGeom prst="rect">
            <a:avLst/>
          </a:prstGeom>
          <a:solidFill>
            <a:srgbClr val="FF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5" name="正方形/長方形 44">
            <a:extLst>
              <a:ext uri="{FF2B5EF4-FFF2-40B4-BE49-F238E27FC236}">
                <a16:creationId xmlns:a16="http://schemas.microsoft.com/office/drawing/2014/main" id="{378D9C54-4F82-4971-81BB-4B1C524B0301}"/>
              </a:ext>
            </a:extLst>
          </p:cNvPr>
          <p:cNvSpPr/>
          <p:nvPr/>
        </p:nvSpPr>
        <p:spPr>
          <a:xfrm>
            <a:off x="7285475" y="4479342"/>
            <a:ext cx="270000" cy="189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pic>
        <p:nvPicPr>
          <p:cNvPr id="46" name="図 45">
            <a:extLst>
              <a:ext uri="{FF2B5EF4-FFF2-40B4-BE49-F238E27FC236}">
                <a16:creationId xmlns:a16="http://schemas.microsoft.com/office/drawing/2014/main" id="{A9C4C79C-1FBE-4F3E-A321-C6622BAC52A1}"/>
              </a:ext>
            </a:extLst>
          </p:cNvPr>
          <p:cNvPicPr>
            <a:picLocks noChangeAspect="1"/>
          </p:cNvPicPr>
          <p:nvPr/>
        </p:nvPicPr>
        <p:blipFill rotWithShape="1">
          <a:blip r:embed="rId5">
            <a:extLst>
              <a:ext uri="{28A0092B-C50C-407E-A947-70E740481C1C}">
                <a14:useLocalDpi xmlns:a14="http://schemas.microsoft.com/office/drawing/2010/main" val="0"/>
              </a:ext>
            </a:extLst>
          </a:blip>
          <a:srcRect l="5353" t="13155" r="53585" b="40973"/>
          <a:stretch/>
        </p:blipFill>
        <p:spPr>
          <a:xfrm>
            <a:off x="5000659" y="4230384"/>
            <a:ext cx="934325" cy="747572"/>
          </a:xfrm>
          <a:prstGeom prst="rect">
            <a:avLst/>
          </a:prstGeom>
        </p:spPr>
      </p:pic>
      <p:pic>
        <p:nvPicPr>
          <p:cNvPr id="47" name="図 46">
            <a:extLst>
              <a:ext uri="{FF2B5EF4-FFF2-40B4-BE49-F238E27FC236}">
                <a16:creationId xmlns:a16="http://schemas.microsoft.com/office/drawing/2014/main" id="{743664FD-7D0D-445D-B528-1C0949FF5EDE}"/>
              </a:ext>
            </a:extLst>
          </p:cNvPr>
          <p:cNvPicPr>
            <a:picLocks noChangeAspect="1"/>
          </p:cNvPicPr>
          <p:nvPr/>
        </p:nvPicPr>
        <p:blipFill rotWithShape="1">
          <a:blip r:embed="rId5">
            <a:extLst>
              <a:ext uri="{28A0092B-C50C-407E-A947-70E740481C1C}">
                <a14:useLocalDpi xmlns:a14="http://schemas.microsoft.com/office/drawing/2010/main" val="0"/>
              </a:ext>
            </a:extLst>
          </a:blip>
          <a:srcRect l="52099" t="13155" r="2626" b="44848"/>
          <a:stretch/>
        </p:blipFill>
        <p:spPr>
          <a:xfrm>
            <a:off x="3709468" y="4230383"/>
            <a:ext cx="1125239" cy="747573"/>
          </a:xfrm>
          <a:prstGeom prst="rect">
            <a:avLst/>
          </a:prstGeom>
        </p:spPr>
      </p:pic>
      <p:pic>
        <p:nvPicPr>
          <p:cNvPr id="48" name="図 47">
            <a:extLst>
              <a:ext uri="{FF2B5EF4-FFF2-40B4-BE49-F238E27FC236}">
                <a16:creationId xmlns:a16="http://schemas.microsoft.com/office/drawing/2014/main" id="{DFB81B43-19EC-4C55-ADC4-5C7190584663}"/>
              </a:ext>
            </a:extLst>
          </p:cNvPr>
          <p:cNvPicPr>
            <a:picLocks noChangeAspect="1"/>
          </p:cNvPicPr>
          <p:nvPr/>
        </p:nvPicPr>
        <p:blipFill rotWithShape="1">
          <a:blip r:embed="rId5">
            <a:extLst>
              <a:ext uri="{28A0092B-C50C-407E-A947-70E740481C1C}">
                <a14:useLocalDpi xmlns:a14="http://schemas.microsoft.com/office/drawing/2010/main" val="0"/>
              </a:ext>
            </a:extLst>
          </a:blip>
          <a:srcRect l="5353" t="59379" r="53585"/>
          <a:stretch/>
        </p:blipFill>
        <p:spPr>
          <a:xfrm>
            <a:off x="3682184" y="2989676"/>
            <a:ext cx="1100297" cy="779606"/>
          </a:xfrm>
          <a:prstGeom prst="rect">
            <a:avLst/>
          </a:prstGeom>
        </p:spPr>
      </p:pic>
      <p:pic>
        <p:nvPicPr>
          <p:cNvPr id="49" name="図 48">
            <a:extLst>
              <a:ext uri="{FF2B5EF4-FFF2-40B4-BE49-F238E27FC236}">
                <a16:creationId xmlns:a16="http://schemas.microsoft.com/office/drawing/2014/main" id="{5BC73099-C28D-498D-BFB6-0577B1D99CD6}"/>
              </a:ext>
            </a:extLst>
          </p:cNvPr>
          <p:cNvPicPr>
            <a:picLocks noChangeAspect="1"/>
          </p:cNvPicPr>
          <p:nvPr/>
        </p:nvPicPr>
        <p:blipFill rotWithShape="1">
          <a:blip r:embed="rId5">
            <a:extLst>
              <a:ext uri="{28A0092B-C50C-407E-A947-70E740481C1C}">
                <a14:useLocalDpi xmlns:a14="http://schemas.microsoft.com/office/drawing/2010/main" val="0"/>
              </a:ext>
            </a:extLst>
          </a:blip>
          <a:srcRect l="52099" t="56772" r="2626"/>
          <a:stretch/>
        </p:blipFill>
        <p:spPr>
          <a:xfrm>
            <a:off x="4834708" y="2989674"/>
            <a:ext cx="1140036" cy="779606"/>
          </a:xfrm>
          <a:prstGeom prst="rect">
            <a:avLst/>
          </a:prstGeom>
        </p:spPr>
      </p:pic>
      <p:sp>
        <p:nvSpPr>
          <p:cNvPr id="50" name="テキスト ボックス 49">
            <a:extLst>
              <a:ext uri="{FF2B5EF4-FFF2-40B4-BE49-F238E27FC236}">
                <a16:creationId xmlns:a16="http://schemas.microsoft.com/office/drawing/2014/main" id="{51A8082A-D38A-44F9-A8DA-697314BBD27E}"/>
              </a:ext>
            </a:extLst>
          </p:cNvPr>
          <p:cNvSpPr txBox="1"/>
          <p:nvPr/>
        </p:nvSpPr>
        <p:spPr>
          <a:xfrm>
            <a:off x="3871816" y="3885793"/>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単腕</a:t>
            </a:r>
          </a:p>
        </p:txBody>
      </p:sp>
      <p:sp>
        <p:nvSpPr>
          <p:cNvPr id="52" name="テキスト ボックス 51">
            <a:extLst>
              <a:ext uri="{FF2B5EF4-FFF2-40B4-BE49-F238E27FC236}">
                <a16:creationId xmlns:a16="http://schemas.microsoft.com/office/drawing/2014/main" id="{7ADE9098-1F8B-48B6-A9C9-850A8CD230B5}"/>
              </a:ext>
            </a:extLst>
          </p:cNvPr>
          <p:cNvSpPr txBox="1"/>
          <p:nvPr/>
        </p:nvSpPr>
        <p:spPr>
          <a:xfrm>
            <a:off x="4460082" y="3885793"/>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双腕</a:t>
            </a:r>
          </a:p>
        </p:txBody>
      </p:sp>
      <p:sp>
        <p:nvSpPr>
          <p:cNvPr id="53" name="テキスト ボックス 52">
            <a:extLst>
              <a:ext uri="{FF2B5EF4-FFF2-40B4-BE49-F238E27FC236}">
                <a16:creationId xmlns:a16="http://schemas.microsoft.com/office/drawing/2014/main" id="{683FBB1E-DF2F-46A4-B0AE-8FA4BDAA236D}"/>
              </a:ext>
            </a:extLst>
          </p:cNvPr>
          <p:cNvSpPr txBox="1"/>
          <p:nvPr/>
        </p:nvSpPr>
        <p:spPr>
          <a:xfrm>
            <a:off x="4988436" y="3887050"/>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単腕</a:t>
            </a:r>
          </a:p>
        </p:txBody>
      </p:sp>
      <p:sp>
        <p:nvSpPr>
          <p:cNvPr id="54" name="テキスト ボックス 53">
            <a:extLst>
              <a:ext uri="{FF2B5EF4-FFF2-40B4-BE49-F238E27FC236}">
                <a16:creationId xmlns:a16="http://schemas.microsoft.com/office/drawing/2014/main" id="{4B2CC0AE-3293-4583-B2EE-B2023E7CAF76}"/>
              </a:ext>
            </a:extLst>
          </p:cNvPr>
          <p:cNvSpPr txBox="1"/>
          <p:nvPr/>
        </p:nvSpPr>
        <p:spPr>
          <a:xfrm>
            <a:off x="5576702" y="3887050"/>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双腕</a:t>
            </a:r>
          </a:p>
        </p:txBody>
      </p:sp>
      <p:sp>
        <p:nvSpPr>
          <p:cNvPr id="55" name="テキスト ボックス 54">
            <a:extLst>
              <a:ext uri="{FF2B5EF4-FFF2-40B4-BE49-F238E27FC236}">
                <a16:creationId xmlns:a16="http://schemas.microsoft.com/office/drawing/2014/main" id="{6805C0FF-1089-444B-B31D-CFFBA89D6812}"/>
              </a:ext>
            </a:extLst>
          </p:cNvPr>
          <p:cNvSpPr txBox="1"/>
          <p:nvPr/>
        </p:nvSpPr>
        <p:spPr>
          <a:xfrm>
            <a:off x="3955994" y="4977957"/>
            <a:ext cx="843501"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ドラゴン型</a:t>
            </a:r>
          </a:p>
        </p:txBody>
      </p:sp>
      <p:sp>
        <p:nvSpPr>
          <p:cNvPr id="56" name="テキスト ボックス 55">
            <a:extLst>
              <a:ext uri="{FF2B5EF4-FFF2-40B4-BE49-F238E27FC236}">
                <a16:creationId xmlns:a16="http://schemas.microsoft.com/office/drawing/2014/main" id="{E02F550D-A0F3-48C4-8C0A-1F8994C77B14}"/>
              </a:ext>
            </a:extLst>
          </p:cNvPr>
          <p:cNvSpPr txBox="1"/>
          <p:nvPr/>
        </p:nvSpPr>
        <p:spPr>
          <a:xfrm>
            <a:off x="5252236" y="4977957"/>
            <a:ext cx="873957"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ミニマル型</a:t>
            </a:r>
          </a:p>
        </p:txBody>
      </p:sp>
      <p:sp>
        <p:nvSpPr>
          <p:cNvPr id="57" name="五角形 56">
            <a:extLst>
              <a:ext uri="{FF2B5EF4-FFF2-40B4-BE49-F238E27FC236}">
                <a16:creationId xmlns:a16="http://schemas.microsoft.com/office/drawing/2014/main" id="{08D887CC-F252-4EA3-91B3-F9EC3F9323AC}"/>
              </a:ext>
            </a:extLst>
          </p:cNvPr>
          <p:cNvSpPr/>
          <p:nvPr/>
        </p:nvSpPr>
        <p:spPr>
          <a:xfrm>
            <a:off x="5469607" y="3832303"/>
            <a:ext cx="135000" cy="135000"/>
          </a:xfrm>
          <a:prstGeom prst="pentagon">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8" name="楕円 57">
            <a:extLst>
              <a:ext uri="{FF2B5EF4-FFF2-40B4-BE49-F238E27FC236}">
                <a16:creationId xmlns:a16="http://schemas.microsoft.com/office/drawing/2014/main" id="{68B8BB4C-1891-489B-92ED-85DA6C847288}"/>
              </a:ext>
            </a:extLst>
          </p:cNvPr>
          <p:cNvSpPr/>
          <p:nvPr/>
        </p:nvSpPr>
        <p:spPr>
          <a:xfrm>
            <a:off x="3845353" y="5089187"/>
            <a:ext cx="108000" cy="72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9" name="楕円 58">
            <a:extLst>
              <a:ext uri="{FF2B5EF4-FFF2-40B4-BE49-F238E27FC236}">
                <a16:creationId xmlns:a16="http://schemas.microsoft.com/office/drawing/2014/main" id="{83B37424-6187-44D9-9AFA-202D5E30311C}"/>
              </a:ext>
            </a:extLst>
          </p:cNvPr>
          <p:cNvSpPr/>
          <p:nvPr/>
        </p:nvSpPr>
        <p:spPr>
          <a:xfrm>
            <a:off x="5157686" y="5063785"/>
            <a:ext cx="108000" cy="108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0" name="正方形/長方形 59">
            <a:extLst>
              <a:ext uri="{FF2B5EF4-FFF2-40B4-BE49-F238E27FC236}">
                <a16:creationId xmlns:a16="http://schemas.microsoft.com/office/drawing/2014/main" id="{B9575C23-CE48-472F-BAB5-A2AF038CCD20}"/>
              </a:ext>
            </a:extLst>
          </p:cNvPr>
          <p:cNvSpPr/>
          <p:nvPr/>
        </p:nvSpPr>
        <p:spPr>
          <a:xfrm>
            <a:off x="4968320" y="3834873"/>
            <a:ext cx="108000" cy="1080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1" name="二等辺三角形 60">
            <a:extLst>
              <a:ext uri="{FF2B5EF4-FFF2-40B4-BE49-F238E27FC236}">
                <a16:creationId xmlns:a16="http://schemas.microsoft.com/office/drawing/2014/main" id="{8C8F9650-A663-4527-9A0B-DADE2645E296}"/>
              </a:ext>
            </a:extLst>
          </p:cNvPr>
          <p:cNvSpPr/>
          <p:nvPr/>
        </p:nvSpPr>
        <p:spPr>
          <a:xfrm>
            <a:off x="3776148" y="3843871"/>
            <a:ext cx="144000" cy="144000"/>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二等辺三角形 61">
            <a:extLst>
              <a:ext uri="{FF2B5EF4-FFF2-40B4-BE49-F238E27FC236}">
                <a16:creationId xmlns:a16="http://schemas.microsoft.com/office/drawing/2014/main" id="{0B35095E-99F6-4A79-BE53-F2D78DD9681B}"/>
              </a:ext>
            </a:extLst>
          </p:cNvPr>
          <p:cNvSpPr/>
          <p:nvPr/>
        </p:nvSpPr>
        <p:spPr>
          <a:xfrm flipV="1">
            <a:off x="4368815" y="3852340"/>
            <a:ext cx="144000" cy="144000"/>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コネクタ 4">
            <a:extLst>
              <a:ext uri="{FF2B5EF4-FFF2-40B4-BE49-F238E27FC236}">
                <a16:creationId xmlns:a16="http://schemas.microsoft.com/office/drawing/2014/main" id="{DCA90CEA-1B6B-BA92-A473-075AC55DEF7A}"/>
              </a:ext>
            </a:extLst>
          </p:cNvPr>
          <p:cNvCxnSpPr>
            <a:cxnSpLocks/>
          </p:cNvCxnSpPr>
          <p:nvPr/>
        </p:nvCxnSpPr>
        <p:spPr>
          <a:xfrm>
            <a:off x="5070684" y="5526819"/>
            <a:ext cx="0" cy="648000"/>
          </a:xfrm>
          <a:prstGeom prst="line">
            <a:avLst/>
          </a:prstGeom>
          <a:ln w="5715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7" name="直線コネクタ 6">
            <a:extLst>
              <a:ext uri="{FF2B5EF4-FFF2-40B4-BE49-F238E27FC236}">
                <a16:creationId xmlns:a16="http://schemas.microsoft.com/office/drawing/2014/main" id="{D91C3C3B-30DF-5A7D-145F-38F538F3EAC8}"/>
              </a:ext>
            </a:extLst>
          </p:cNvPr>
          <p:cNvCxnSpPr>
            <a:cxnSpLocks/>
          </p:cNvCxnSpPr>
          <p:nvPr/>
        </p:nvCxnSpPr>
        <p:spPr>
          <a:xfrm>
            <a:off x="6918787" y="5171785"/>
            <a:ext cx="0" cy="410363"/>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12" name="テキスト ボックス 11">
            <a:extLst>
              <a:ext uri="{FF2B5EF4-FFF2-40B4-BE49-F238E27FC236}">
                <a16:creationId xmlns:a16="http://schemas.microsoft.com/office/drawing/2014/main" id="{59DDB55C-079E-B517-A46F-4C544279FDA3}"/>
              </a:ext>
            </a:extLst>
          </p:cNvPr>
          <p:cNvSpPr txBox="1"/>
          <p:nvPr/>
        </p:nvSpPr>
        <p:spPr>
          <a:xfrm>
            <a:off x="7022872" y="5218998"/>
            <a:ext cx="1771639" cy="276999"/>
          </a:xfrm>
          <a:prstGeom prst="rect">
            <a:avLst/>
          </a:prstGeom>
          <a:noFill/>
        </p:spPr>
        <p:txBody>
          <a:bodyPr wrap="none" rtlCol="0">
            <a:spAutoFit/>
          </a:bodyPr>
          <a:lstStyle/>
          <a:p>
            <a:r>
              <a:rPr lang="ja-JP" altLang="en-US" sz="1200" dirty="0">
                <a:solidFill>
                  <a:srgbClr val="FF0000"/>
                </a:solidFill>
                <a:latin typeface="ＭＳ Ｐゴシック" panose="020B0600070205080204" pitchFamily="50" charset="-128"/>
                <a:ea typeface="ＭＳ Ｐゴシック" panose="020B0600070205080204" pitchFamily="50" charset="-128"/>
              </a:rPr>
              <a:t>故障ナシ</a:t>
            </a:r>
            <a:r>
              <a:rPr lang="ja-JP" altLang="en-US" sz="1200" dirty="0">
                <a:latin typeface="ＭＳ Ｐゴシック" panose="020B0600070205080204" pitchFamily="50" charset="-128"/>
                <a:ea typeface="ＭＳ Ｐゴシック" panose="020B0600070205080204" pitchFamily="50" charset="-128"/>
              </a:rPr>
              <a:t>の全タスク修了</a:t>
            </a:r>
          </a:p>
        </p:txBody>
      </p:sp>
      <p:cxnSp>
        <p:nvCxnSpPr>
          <p:cNvPr id="33" name="直線コネクタ 32">
            <a:extLst>
              <a:ext uri="{FF2B5EF4-FFF2-40B4-BE49-F238E27FC236}">
                <a16:creationId xmlns:a16="http://schemas.microsoft.com/office/drawing/2014/main" id="{F2A5C506-917C-40D7-9FB1-2F726C60DF8B}"/>
              </a:ext>
            </a:extLst>
          </p:cNvPr>
          <p:cNvCxnSpPr>
            <a:cxnSpLocks/>
          </p:cNvCxnSpPr>
          <p:nvPr/>
        </p:nvCxnSpPr>
        <p:spPr>
          <a:xfrm>
            <a:off x="5070684" y="5527382"/>
            <a:ext cx="0" cy="648000"/>
          </a:xfrm>
          <a:prstGeom prst="line">
            <a:avLst/>
          </a:prstGeom>
          <a:ln w="285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82074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4F4AF-D50A-9E81-C2F8-9D15F816FC47}"/>
            </a:ext>
          </a:extLst>
        </p:cNvPr>
        <p:cNvGrpSpPr/>
        <p:nvPr/>
      </p:nvGrpSpPr>
      <p:grpSpPr>
        <a:xfrm>
          <a:off x="0" y="0"/>
          <a:ext cx="0" cy="0"/>
          <a:chOff x="0" y="0"/>
          <a:chExt cx="0" cy="0"/>
        </a:xfrm>
      </p:grpSpPr>
      <p:pic>
        <p:nvPicPr>
          <p:cNvPr id="5" name="with_break_opt">
            <a:hlinkClick r:id="" action="ppaction://media"/>
            <a:extLst>
              <a:ext uri="{FF2B5EF4-FFF2-40B4-BE49-F238E27FC236}">
                <a16:creationId xmlns:a16="http://schemas.microsoft.com/office/drawing/2014/main" id="{2C98D375-7BBF-4688-B3EA-32445FA8F67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22131" y="2613170"/>
            <a:ext cx="6048000" cy="4032000"/>
          </a:xfrm>
          <a:prstGeom prst="rect">
            <a:avLst/>
          </a:prstGeom>
        </p:spPr>
      </p:pic>
      <p:sp>
        <p:nvSpPr>
          <p:cNvPr id="51" name="タイトル 1">
            <a:extLst>
              <a:ext uri="{FF2B5EF4-FFF2-40B4-BE49-F238E27FC236}">
                <a16:creationId xmlns:a16="http://schemas.microsoft.com/office/drawing/2014/main" id="{2719E45A-7D67-167A-91EF-7BF4285AED9B}"/>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故障が起こるシナリオで</a:t>
            </a:r>
            <a:br>
              <a:rPr lang="en-US" altLang="ja-JP" dirty="0">
                <a:latin typeface="ＭＳ Ｐゴシック" panose="020B0600070205080204" pitchFamily="50" charset="-128"/>
                <a:ea typeface="ＭＳ Ｐゴシック" panose="020B0600070205080204" pitchFamily="50" charset="-128"/>
              </a:rPr>
            </a:br>
            <a:r>
              <a:rPr lang="ja-JP" altLang="en-US" dirty="0">
                <a:latin typeface="ＭＳ Ｐゴシック" panose="020B0600070205080204" pitchFamily="50" charset="-128"/>
                <a:ea typeface="ＭＳ Ｐゴシック" panose="020B0600070205080204" pitchFamily="50" charset="-128"/>
              </a:rPr>
              <a:t>タスクアロケーション（最適化後）</a:t>
            </a:r>
          </a:p>
        </p:txBody>
      </p:sp>
      <p:sp>
        <p:nvSpPr>
          <p:cNvPr id="3" name="四角形: 角を丸くする 18">
            <a:extLst>
              <a:ext uri="{FF2B5EF4-FFF2-40B4-BE49-F238E27FC236}">
                <a16:creationId xmlns:a16="http://schemas.microsoft.com/office/drawing/2014/main" id="{BF8054D2-BD1B-5F54-B019-14E1281AFE3A}"/>
              </a:ext>
            </a:extLst>
          </p:cNvPr>
          <p:cNvSpPr/>
          <p:nvPr/>
        </p:nvSpPr>
        <p:spPr>
          <a:xfrm>
            <a:off x="315519" y="1621510"/>
            <a:ext cx="8581902" cy="949325"/>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3FF56A7-2F70-7500-899E-DBF2331181C3}"/>
              </a:ext>
            </a:extLst>
          </p:cNvPr>
          <p:cNvSpPr txBox="1"/>
          <p:nvPr/>
        </p:nvSpPr>
        <p:spPr>
          <a:xfrm>
            <a:off x="504084" y="1663845"/>
            <a:ext cx="8208402" cy="830997"/>
          </a:xfrm>
          <a:prstGeom prst="rect">
            <a:avLst/>
          </a:prstGeom>
          <a:noFill/>
        </p:spPr>
        <p:txBody>
          <a:bodyPr wrap="square" rtlCol="0">
            <a:spAutoFit/>
          </a:bodyPr>
          <a:lstStyle/>
          <a:p>
            <a:pPr algn="just" defTabSz="914400">
              <a:defRPr/>
            </a:pPr>
            <a:r>
              <a:rPr lang="en-US" altLang="ja-JP" sz="2400" dirty="0">
                <a:latin typeface="ＭＳ Ｐゴシック" panose="020B0600070205080204" pitchFamily="50" charset="-128"/>
                <a:ea typeface="ＭＳ Ｐゴシック" panose="020B0600070205080204" pitchFamily="50" charset="-128"/>
              </a:rPr>
              <a:t>Limb</a:t>
            </a:r>
            <a:r>
              <a:rPr lang="ja-JP" altLang="en-US" sz="2400" dirty="0">
                <a:latin typeface="ＭＳ Ｐゴシック" panose="020B0600070205080204" pitchFamily="50" charset="-128"/>
                <a:ea typeface="ＭＳ Ｐゴシック" panose="020B0600070205080204" pitchFamily="50" charset="-128"/>
              </a:rPr>
              <a:t>モジュールが確率的に壊れるシナリオで高い作業効率が期待できるようタスク割り当てを最適化</a:t>
            </a:r>
            <a:endParaRPr lang="en-US" altLang="ja-JP" sz="2400" dirty="0">
              <a:latin typeface="ＭＳ Ｐゴシック" panose="020B0600070205080204" pitchFamily="50" charset="-128"/>
              <a:ea typeface="ＭＳ Ｐゴシック" panose="020B0600070205080204" pitchFamily="50" charset="-128"/>
            </a:endParaRPr>
          </a:p>
        </p:txBody>
      </p:sp>
      <p:sp>
        <p:nvSpPr>
          <p:cNvPr id="39" name="テキスト ボックス 38">
            <a:extLst>
              <a:ext uri="{FF2B5EF4-FFF2-40B4-BE49-F238E27FC236}">
                <a16:creationId xmlns:a16="http://schemas.microsoft.com/office/drawing/2014/main" id="{46E4D85F-3C67-4431-95FE-97F500F13B83}"/>
              </a:ext>
            </a:extLst>
          </p:cNvPr>
          <p:cNvSpPr txBox="1"/>
          <p:nvPr/>
        </p:nvSpPr>
        <p:spPr>
          <a:xfrm>
            <a:off x="7753988" y="3102145"/>
            <a:ext cx="877163" cy="1659429"/>
          </a:xfrm>
          <a:prstGeom prst="rect">
            <a:avLst/>
          </a:prstGeom>
          <a:noFill/>
        </p:spPr>
        <p:txBody>
          <a:bodyPr wrap="none" rtlCol="0">
            <a:spAutoFit/>
          </a:bodyPr>
          <a:lstStyle/>
          <a:p>
            <a:pPr>
              <a:spcAft>
                <a:spcPts val="450"/>
              </a:spcAft>
            </a:pPr>
            <a:r>
              <a:rPr lang="ja-JP" altLang="en-US" sz="1350" dirty="0">
                <a:latin typeface="ＭＳ Ｐゴシック" panose="020B0600070205080204" pitchFamily="50" charset="-128"/>
                <a:ea typeface="ＭＳ Ｐゴシック" panose="020B0600070205080204" pitchFamily="50" charset="-128"/>
              </a:rPr>
              <a:t>待機</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作業</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作業待機</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移動</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充電</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故障</a:t>
            </a:r>
          </a:p>
        </p:txBody>
      </p:sp>
      <p:sp>
        <p:nvSpPr>
          <p:cNvPr id="40" name="正方形/長方形 39">
            <a:extLst>
              <a:ext uri="{FF2B5EF4-FFF2-40B4-BE49-F238E27FC236}">
                <a16:creationId xmlns:a16="http://schemas.microsoft.com/office/drawing/2014/main" id="{24B3E574-9398-4587-BD5D-3B9B1F6BE35E}"/>
              </a:ext>
            </a:extLst>
          </p:cNvPr>
          <p:cNvSpPr/>
          <p:nvPr/>
        </p:nvSpPr>
        <p:spPr>
          <a:xfrm>
            <a:off x="7276682" y="3156859"/>
            <a:ext cx="270000" cy="18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1" name="正方形/長方形 40">
            <a:extLst>
              <a:ext uri="{FF2B5EF4-FFF2-40B4-BE49-F238E27FC236}">
                <a16:creationId xmlns:a16="http://schemas.microsoft.com/office/drawing/2014/main" id="{AD64103D-7F34-4517-B01A-27E2AF0A44F7}"/>
              </a:ext>
            </a:extLst>
          </p:cNvPr>
          <p:cNvSpPr/>
          <p:nvPr/>
        </p:nvSpPr>
        <p:spPr>
          <a:xfrm>
            <a:off x="7285475" y="3406811"/>
            <a:ext cx="270000" cy="189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2" name="正方形/長方形 41">
            <a:extLst>
              <a:ext uri="{FF2B5EF4-FFF2-40B4-BE49-F238E27FC236}">
                <a16:creationId xmlns:a16="http://schemas.microsoft.com/office/drawing/2014/main" id="{049EEBB3-ABD3-4C4E-8474-FFF71079C963}"/>
              </a:ext>
            </a:extLst>
          </p:cNvPr>
          <p:cNvSpPr/>
          <p:nvPr/>
        </p:nvSpPr>
        <p:spPr>
          <a:xfrm>
            <a:off x="7285475" y="4203609"/>
            <a:ext cx="270000" cy="1890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3" name="正方形/長方形 42">
            <a:extLst>
              <a:ext uri="{FF2B5EF4-FFF2-40B4-BE49-F238E27FC236}">
                <a16:creationId xmlns:a16="http://schemas.microsoft.com/office/drawing/2014/main" id="{9B2A74D4-E5CA-4034-ACF1-5DCE9568B2BF}"/>
              </a:ext>
            </a:extLst>
          </p:cNvPr>
          <p:cNvSpPr/>
          <p:nvPr/>
        </p:nvSpPr>
        <p:spPr>
          <a:xfrm>
            <a:off x="7285475" y="3936802"/>
            <a:ext cx="270000" cy="1890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4" name="正方形/長方形 43">
            <a:extLst>
              <a:ext uri="{FF2B5EF4-FFF2-40B4-BE49-F238E27FC236}">
                <a16:creationId xmlns:a16="http://schemas.microsoft.com/office/drawing/2014/main" id="{F8F7F40F-4F6B-4714-9EA6-5D3CAE91F51B}"/>
              </a:ext>
            </a:extLst>
          </p:cNvPr>
          <p:cNvSpPr/>
          <p:nvPr/>
        </p:nvSpPr>
        <p:spPr>
          <a:xfrm>
            <a:off x="7285475" y="3675601"/>
            <a:ext cx="270000" cy="189000"/>
          </a:xfrm>
          <a:prstGeom prst="rect">
            <a:avLst/>
          </a:prstGeom>
          <a:solidFill>
            <a:srgbClr val="FF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5" name="正方形/長方形 44">
            <a:extLst>
              <a:ext uri="{FF2B5EF4-FFF2-40B4-BE49-F238E27FC236}">
                <a16:creationId xmlns:a16="http://schemas.microsoft.com/office/drawing/2014/main" id="{378D9C54-4F82-4971-81BB-4B1C524B0301}"/>
              </a:ext>
            </a:extLst>
          </p:cNvPr>
          <p:cNvSpPr/>
          <p:nvPr/>
        </p:nvSpPr>
        <p:spPr>
          <a:xfrm>
            <a:off x="7285475" y="4479342"/>
            <a:ext cx="270000" cy="189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pic>
        <p:nvPicPr>
          <p:cNvPr id="46" name="図 45">
            <a:extLst>
              <a:ext uri="{FF2B5EF4-FFF2-40B4-BE49-F238E27FC236}">
                <a16:creationId xmlns:a16="http://schemas.microsoft.com/office/drawing/2014/main" id="{A9C4C79C-1FBE-4F3E-A321-C6622BAC52A1}"/>
              </a:ext>
            </a:extLst>
          </p:cNvPr>
          <p:cNvPicPr>
            <a:picLocks noChangeAspect="1"/>
          </p:cNvPicPr>
          <p:nvPr/>
        </p:nvPicPr>
        <p:blipFill rotWithShape="1">
          <a:blip r:embed="rId5">
            <a:extLst>
              <a:ext uri="{28A0092B-C50C-407E-A947-70E740481C1C}">
                <a14:useLocalDpi xmlns:a14="http://schemas.microsoft.com/office/drawing/2010/main" val="0"/>
              </a:ext>
            </a:extLst>
          </a:blip>
          <a:srcRect l="5353" t="13155" r="53585" b="40973"/>
          <a:stretch/>
        </p:blipFill>
        <p:spPr>
          <a:xfrm>
            <a:off x="5000659" y="4230384"/>
            <a:ext cx="934325" cy="747572"/>
          </a:xfrm>
          <a:prstGeom prst="rect">
            <a:avLst/>
          </a:prstGeom>
        </p:spPr>
      </p:pic>
      <p:pic>
        <p:nvPicPr>
          <p:cNvPr id="47" name="図 46">
            <a:extLst>
              <a:ext uri="{FF2B5EF4-FFF2-40B4-BE49-F238E27FC236}">
                <a16:creationId xmlns:a16="http://schemas.microsoft.com/office/drawing/2014/main" id="{743664FD-7D0D-445D-B528-1C0949FF5EDE}"/>
              </a:ext>
            </a:extLst>
          </p:cNvPr>
          <p:cNvPicPr>
            <a:picLocks noChangeAspect="1"/>
          </p:cNvPicPr>
          <p:nvPr/>
        </p:nvPicPr>
        <p:blipFill rotWithShape="1">
          <a:blip r:embed="rId5">
            <a:extLst>
              <a:ext uri="{28A0092B-C50C-407E-A947-70E740481C1C}">
                <a14:useLocalDpi xmlns:a14="http://schemas.microsoft.com/office/drawing/2010/main" val="0"/>
              </a:ext>
            </a:extLst>
          </a:blip>
          <a:srcRect l="52099" t="13155" r="2626" b="44848"/>
          <a:stretch/>
        </p:blipFill>
        <p:spPr>
          <a:xfrm>
            <a:off x="3709468" y="4230383"/>
            <a:ext cx="1125239" cy="747573"/>
          </a:xfrm>
          <a:prstGeom prst="rect">
            <a:avLst/>
          </a:prstGeom>
        </p:spPr>
      </p:pic>
      <p:pic>
        <p:nvPicPr>
          <p:cNvPr id="48" name="図 47">
            <a:extLst>
              <a:ext uri="{FF2B5EF4-FFF2-40B4-BE49-F238E27FC236}">
                <a16:creationId xmlns:a16="http://schemas.microsoft.com/office/drawing/2014/main" id="{DFB81B43-19EC-4C55-ADC4-5C7190584663}"/>
              </a:ext>
            </a:extLst>
          </p:cNvPr>
          <p:cNvPicPr>
            <a:picLocks noChangeAspect="1"/>
          </p:cNvPicPr>
          <p:nvPr/>
        </p:nvPicPr>
        <p:blipFill rotWithShape="1">
          <a:blip r:embed="rId5">
            <a:extLst>
              <a:ext uri="{28A0092B-C50C-407E-A947-70E740481C1C}">
                <a14:useLocalDpi xmlns:a14="http://schemas.microsoft.com/office/drawing/2010/main" val="0"/>
              </a:ext>
            </a:extLst>
          </a:blip>
          <a:srcRect l="5353" t="59379" r="53585"/>
          <a:stretch/>
        </p:blipFill>
        <p:spPr>
          <a:xfrm>
            <a:off x="3682184" y="2989676"/>
            <a:ext cx="1100297" cy="779606"/>
          </a:xfrm>
          <a:prstGeom prst="rect">
            <a:avLst/>
          </a:prstGeom>
        </p:spPr>
      </p:pic>
      <p:pic>
        <p:nvPicPr>
          <p:cNvPr id="49" name="図 48">
            <a:extLst>
              <a:ext uri="{FF2B5EF4-FFF2-40B4-BE49-F238E27FC236}">
                <a16:creationId xmlns:a16="http://schemas.microsoft.com/office/drawing/2014/main" id="{5BC73099-C28D-498D-BFB6-0577B1D99CD6}"/>
              </a:ext>
            </a:extLst>
          </p:cNvPr>
          <p:cNvPicPr>
            <a:picLocks noChangeAspect="1"/>
          </p:cNvPicPr>
          <p:nvPr/>
        </p:nvPicPr>
        <p:blipFill rotWithShape="1">
          <a:blip r:embed="rId5">
            <a:extLst>
              <a:ext uri="{28A0092B-C50C-407E-A947-70E740481C1C}">
                <a14:useLocalDpi xmlns:a14="http://schemas.microsoft.com/office/drawing/2010/main" val="0"/>
              </a:ext>
            </a:extLst>
          </a:blip>
          <a:srcRect l="52099" t="56772" r="2626"/>
          <a:stretch/>
        </p:blipFill>
        <p:spPr>
          <a:xfrm>
            <a:off x="4834708" y="2989674"/>
            <a:ext cx="1140036" cy="779606"/>
          </a:xfrm>
          <a:prstGeom prst="rect">
            <a:avLst/>
          </a:prstGeom>
        </p:spPr>
      </p:pic>
      <p:sp>
        <p:nvSpPr>
          <p:cNvPr id="50" name="テキスト ボックス 49">
            <a:extLst>
              <a:ext uri="{FF2B5EF4-FFF2-40B4-BE49-F238E27FC236}">
                <a16:creationId xmlns:a16="http://schemas.microsoft.com/office/drawing/2014/main" id="{51A8082A-D38A-44F9-A8DA-697314BBD27E}"/>
              </a:ext>
            </a:extLst>
          </p:cNvPr>
          <p:cNvSpPr txBox="1"/>
          <p:nvPr/>
        </p:nvSpPr>
        <p:spPr>
          <a:xfrm>
            <a:off x="3871816" y="3885793"/>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単腕</a:t>
            </a:r>
          </a:p>
        </p:txBody>
      </p:sp>
      <p:sp>
        <p:nvSpPr>
          <p:cNvPr id="52" name="テキスト ボックス 51">
            <a:extLst>
              <a:ext uri="{FF2B5EF4-FFF2-40B4-BE49-F238E27FC236}">
                <a16:creationId xmlns:a16="http://schemas.microsoft.com/office/drawing/2014/main" id="{7ADE9098-1F8B-48B6-A9C9-850A8CD230B5}"/>
              </a:ext>
            </a:extLst>
          </p:cNvPr>
          <p:cNvSpPr txBox="1"/>
          <p:nvPr/>
        </p:nvSpPr>
        <p:spPr>
          <a:xfrm>
            <a:off x="4460082" y="3885793"/>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双腕</a:t>
            </a:r>
          </a:p>
        </p:txBody>
      </p:sp>
      <p:sp>
        <p:nvSpPr>
          <p:cNvPr id="53" name="テキスト ボックス 52">
            <a:extLst>
              <a:ext uri="{FF2B5EF4-FFF2-40B4-BE49-F238E27FC236}">
                <a16:creationId xmlns:a16="http://schemas.microsoft.com/office/drawing/2014/main" id="{683FBB1E-DF2F-46A4-B0AE-8FA4BDAA236D}"/>
              </a:ext>
            </a:extLst>
          </p:cNvPr>
          <p:cNvSpPr txBox="1"/>
          <p:nvPr/>
        </p:nvSpPr>
        <p:spPr>
          <a:xfrm>
            <a:off x="4988436" y="3887050"/>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単腕</a:t>
            </a:r>
          </a:p>
        </p:txBody>
      </p:sp>
      <p:sp>
        <p:nvSpPr>
          <p:cNvPr id="54" name="テキスト ボックス 53">
            <a:extLst>
              <a:ext uri="{FF2B5EF4-FFF2-40B4-BE49-F238E27FC236}">
                <a16:creationId xmlns:a16="http://schemas.microsoft.com/office/drawing/2014/main" id="{4B2CC0AE-3293-4583-B2EE-B2023E7CAF76}"/>
              </a:ext>
            </a:extLst>
          </p:cNvPr>
          <p:cNvSpPr txBox="1"/>
          <p:nvPr/>
        </p:nvSpPr>
        <p:spPr>
          <a:xfrm>
            <a:off x="5576702" y="3887050"/>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双腕</a:t>
            </a:r>
          </a:p>
        </p:txBody>
      </p:sp>
      <p:sp>
        <p:nvSpPr>
          <p:cNvPr id="55" name="テキスト ボックス 54">
            <a:extLst>
              <a:ext uri="{FF2B5EF4-FFF2-40B4-BE49-F238E27FC236}">
                <a16:creationId xmlns:a16="http://schemas.microsoft.com/office/drawing/2014/main" id="{6805C0FF-1089-444B-B31D-CFFBA89D6812}"/>
              </a:ext>
            </a:extLst>
          </p:cNvPr>
          <p:cNvSpPr txBox="1"/>
          <p:nvPr/>
        </p:nvSpPr>
        <p:spPr>
          <a:xfrm>
            <a:off x="3955994" y="4977957"/>
            <a:ext cx="843501"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ドラゴン型</a:t>
            </a:r>
          </a:p>
        </p:txBody>
      </p:sp>
      <p:sp>
        <p:nvSpPr>
          <p:cNvPr id="56" name="テキスト ボックス 55">
            <a:extLst>
              <a:ext uri="{FF2B5EF4-FFF2-40B4-BE49-F238E27FC236}">
                <a16:creationId xmlns:a16="http://schemas.microsoft.com/office/drawing/2014/main" id="{E02F550D-A0F3-48C4-8C0A-1F8994C77B14}"/>
              </a:ext>
            </a:extLst>
          </p:cNvPr>
          <p:cNvSpPr txBox="1"/>
          <p:nvPr/>
        </p:nvSpPr>
        <p:spPr>
          <a:xfrm>
            <a:off x="5252236" y="4977957"/>
            <a:ext cx="873957"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ミニマル型</a:t>
            </a:r>
          </a:p>
        </p:txBody>
      </p:sp>
      <p:sp>
        <p:nvSpPr>
          <p:cNvPr id="57" name="五角形 56">
            <a:extLst>
              <a:ext uri="{FF2B5EF4-FFF2-40B4-BE49-F238E27FC236}">
                <a16:creationId xmlns:a16="http://schemas.microsoft.com/office/drawing/2014/main" id="{08D887CC-F252-4EA3-91B3-F9EC3F9323AC}"/>
              </a:ext>
            </a:extLst>
          </p:cNvPr>
          <p:cNvSpPr/>
          <p:nvPr/>
        </p:nvSpPr>
        <p:spPr>
          <a:xfrm>
            <a:off x="5469607" y="3832303"/>
            <a:ext cx="135000" cy="135000"/>
          </a:xfrm>
          <a:prstGeom prst="pentagon">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8" name="楕円 57">
            <a:extLst>
              <a:ext uri="{FF2B5EF4-FFF2-40B4-BE49-F238E27FC236}">
                <a16:creationId xmlns:a16="http://schemas.microsoft.com/office/drawing/2014/main" id="{68B8BB4C-1891-489B-92ED-85DA6C847288}"/>
              </a:ext>
            </a:extLst>
          </p:cNvPr>
          <p:cNvSpPr/>
          <p:nvPr/>
        </p:nvSpPr>
        <p:spPr>
          <a:xfrm>
            <a:off x="3845353" y="5089187"/>
            <a:ext cx="108000" cy="72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9" name="楕円 58">
            <a:extLst>
              <a:ext uri="{FF2B5EF4-FFF2-40B4-BE49-F238E27FC236}">
                <a16:creationId xmlns:a16="http://schemas.microsoft.com/office/drawing/2014/main" id="{83B37424-6187-44D9-9AFA-202D5E30311C}"/>
              </a:ext>
            </a:extLst>
          </p:cNvPr>
          <p:cNvSpPr/>
          <p:nvPr/>
        </p:nvSpPr>
        <p:spPr>
          <a:xfrm>
            <a:off x="5157686" y="5063785"/>
            <a:ext cx="108000" cy="108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0" name="正方形/長方形 59">
            <a:extLst>
              <a:ext uri="{FF2B5EF4-FFF2-40B4-BE49-F238E27FC236}">
                <a16:creationId xmlns:a16="http://schemas.microsoft.com/office/drawing/2014/main" id="{B9575C23-CE48-472F-BAB5-A2AF038CCD20}"/>
              </a:ext>
            </a:extLst>
          </p:cNvPr>
          <p:cNvSpPr/>
          <p:nvPr/>
        </p:nvSpPr>
        <p:spPr>
          <a:xfrm>
            <a:off x="4968320" y="3834873"/>
            <a:ext cx="108000" cy="1080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1" name="二等辺三角形 60">
            <a:extLst>
              <a:ext uri="{FF2B5EF4-FFF2-40B4-BE49-F238E27FC236}">
                <a16:creationId xmlns:a16="http://schemas.microsoft.com/office/drawing/2014/main" id="{8C8F9650-A663-4527-9A0B-DADE2645E296}"/>
              </a:ext>
            </a:extLst>
          </p:cNvPr>
          <p:cNvSpPr/>
          <p:nvPr/>
        </p:nvSpPr>
        <p:spPr>
          <a:xfrm>
            <a:off x="3776148" y="3843871"/>
            <a:ext cx="144000" cy="144000"/>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二等辺三角形 61">
            <a:extLst>
              <a:ext uri="{FF2B5EF4-FFF2-40B4-BE49-F238E27FC236}">
                <a16:creationId xmlns:a16="http://schemas.microsoft.com/office/drawing/2014/main" id="{0B35095E-99F6-4A79-BE53-F2D78DD9681B}"/>
              </a:ext>
            </a:extLst>
          </p:cNvPr>
          <p:cNvSpPr/>
          <p:nvPr/>
        </p:nvSpPr>
        <p:spPr>
          <a:xfrm flipV="1">
            <a:off x="4368815" y="3852340"/>
            <a:ext cx="144000" cy="144000"/>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73936383-BA56-A8BC-38FB-0A2F704120C7}"/>
              </a:ext>
            </a:extLst>
          </p:cNvPr>
          <p:cNvSpPr txBox="1"/>
          <p:nvPr/>
        </p:nvSpPr>
        <p:spPr>
          <a:xfrm>
            <a:off x="7022872" y="5218998"/>
            <a:ext cx="1771639" cy="276999"/>
          </a:xfrm>
          <a:prstGeom prst="rect">
            <a:avLst/>
          </a:prstGeom>
          <a:noFill/>
        </p:spPr>
        <p:txBody>
          <a:bodyPr wrap="none" rtlCol="0">
            <a:spAutoFit/>
          </a:bodyPr>
          <a:lstStyle/>
          <a:p>
            <a:r>
              <a:rPr lang="ja-JP" altLang="en-US" sz="1200" dirty="0">
                <a:solidFill>
                  <a:srgbClr val="FF0000"/>
                </a:solidFill>
                <a:latin typeface="ＭＳ Ｐゴシック" panose="020B0600070205080204" pitchFamily="50" charset="-128"/>
                <a:ea typeface="ＭＳ Ｐゴシック" panose="020B0600070205080204" pitchFamily="50" charset="-128"/>
              </a:rPr>
              <a:t>故障ナシ</a:t>
            </a:r>
            <a:r>
              <a:rPr lang="ja-JP" altLang="en-US" sz="1200" dirty="0">
                <a:latin typeface="ＭＳ Ｐゴシック" panose="020B0600070205080204" pitchFamily="50" charset="-128"/>
                <a:ea typeface="ＭＳ Ｐゴシック" panose="020B0600070205080204" pitchFamily="50" charset="-128"/>
              </a:rPr>
              <a:t>の全タスク修了</a:t>
            </a:r>
          </a:p>
        </p:txBody>
      </p:sp>
      <p:cxnSp>
        <p:nvCxnSpPr>
          <p:cNvPr id="6" name="直線コネクタ 5">
            <a:extLst>
              <a:ext uri="{FF2B5EF4-FFF2-40B4-BE49-F238E27FC236}">
                <a16:creationId xmlns:a16="http://schemas.microsoft.com/office/drawing/2014/main" id="{BB20040B-BD8C-FFAF-FEE0-C1A7FCBB8FCE}"/>
              </a:ext>
            </a:extLst>
          </p:cNvPr>
          <p:cNvCxnSpPr>
            <a:cxnSpLocks/>
          </p:cNvCxnSpPr>
          <p:nvPr/>
        </p:nvCxnSpPr>
        <p:spPr>
          <a:xfrm>
            <a:off x="6918787" y="5171785"/>
            <a:ext cx="0" cy="410363"/>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8" name="テキスト ボックス 7">
            <a:extLst>
              <a:ext uri="{FF2B5EF4-FFF2-40B4-BE49-F238E27FC236}">
                <a16:creationId xmlns:a16="http://schemas.microsoft.com/office/drawing/2014/main" id="{54D9B0AB-97A5-CEE0-3A53-028C67751CCA}"/>
              </a:ext>
            </a:extLst>
          </p:cNvPr>
          <p:cNvSpPr txBox="1"/>
          <p:nvPr/>
        </p:nvSpPr>
        <p:spPr>
          <a:xfrm>
            <a:off x="6997224" y="5839196"/>
            <a:ext cx="1797287" cy="276999"/>
          </a:xfrm>
          <a:prstGeom prst="rect">
            <a:avLst/>
          </a:prstGeom>
          <a:noFill/>
        </p:spPr>
        <p:txBody>
          <a:bodyPr wrap="none" rtlCol="0">
            <a:spAutoFit/>
          </a:bodyPr>
          <a:lstStyle/>
          <a:p>
            <a:r>
              <a:rPr lang="ja-JP" altLang="en-US" sz="1200" dirty="0">
                <a:solidFill>
                  <a:srgbClr val="FF0000"/>
                </a:solidFill>
                <a:latin typeface="ＭＳ Ｐゴシック" panose="020B0600070205080204" pitchFamily="50" charset="-128"/>
                <a:ea typeface="ＭＳ Ｐゴシック" panose="020B0600070205080204" pitchFamily="50" charset="-128"/>
              </a:rPr>
              <a:t>最適化前</a:t>
            </a:r>
            <a:r>
              <a:rPr lang="ja-JP" altLang="en-US" sz="1200" dirty="0">
                <a:latin typeface="ＭＳ Ｐゴシック" panose="020B0600070205080204" pitchFamily="50" charset="-128"/>
                <a:ea typeface="ＭＳ Ｐゴシック" panose="020B0600070205080204" pitchFamily="50" charset="-128"/>
              </a:rPr>
              <a:t>の全タスク終了</a:t>
            </a:r>
          </a:p>
        </p:txBody>
      </p:sp>
      <p:cxnSp>
        <p:nvCxnSpPr>
          <p:cNvPr id="9" name="直線コネクタ 8">
            <a:extLst>
              <a:ext uri="{FF2B5EF4-FFF2-40B4-BE49-F238E27FC236}">
                <a16:creationId xmlns:a16="http://schemas.microsoft.com/office/drawing/2014/main" id="{22A058C0-B943-91DF-6A57-F734A706BD8F}"/>
              </a:ext>
            </a:extLst>
          </p:cNvPr>
          <p:cNvCxnSpPr>
            <a:cxnSpLocks/>
          </p:cNvCxnSpPr>
          <p:nvPr/>
        </p:nvCxnSpPr>
        <p:spPr>
          <a:xfrm>
            <a:off x="5070684" y="5526819"/>
            <a:ext cx="0" cy="648000"/>
          </a:xfrm>
          <a:prstGeom prst="line">
            <a:avLst/>
          </a:prstGeom>
          <a:ln w="5715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1" name="直線コネクタ 10">
            <a:extLst>
              <a:ext uri="{FF2B5EF4-FFF2-40B4-BE49-F238E27FC236}">
                <a16:creationId xmlns:a16="http://schemas.microsoft.com/office/drawing/2014/main" id="{3FC177A4-AB61-E9D5-B781-10F6FEBD19AF}"/>
              </a:ext>
            </a:extLst>
          </p:cNvPr>
          <p:cNvCxnSpPr>
            <a:cxnSpLocks/>
          </p:cNvCxnSpPr>
          <p:nvPr/>
        </p:nvCxnSpPr>
        <p:spPr>
          <a:xfrm>
            <a:off x="5656733" y="5527382"/>
            <a:ext cx="0" cy="648000"/>
          </a:xfrm>
          <a:prstGeom prst="line">
            <a:avLst/>
          </a:prstGeom>
          <a:ln w="5715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4" name="直線コネクタ 13">
            <a:extLst>
              <a:ext uri="{FF2B5EF4-FFF2-40B4-BE49-F238E27FC236}">
                <a16:creationId xmlns:a16="http://schemas.microsoft.com/office/drawing/2014/main" id="{2D5B7857-774E-ECB0-2773-E356920DEE7B}"/>
              </a:ext>
            </a:extLst>
          </p:cNvPr>
          <p:cNvCxnSpPr>
            <a:cxnSpLocks/>
          </p:cNvCxnSpPr>
          <p:nvPr/>
        </p:nvCxnSpPr>
        <p:spPr>
          <a:xfrm>
            <a:off x="6918787" y="5764456"/>
            <a:ext cx="0" cy="410363"/>
          </a:xfrm>
          <a:prstGeom prst="line">
            <a:avLst/>
          </a:prstGeom>
          <a:ln w="57150">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7" name="直線コネクタ 36">
            <a:extLst>
              <a:ext uri="{FF2B5EF4-FFF2-40B4-BE49-F238E27FC236}">
                <a16:creationId xmlns:a16="http://schemas.microsoft.com/office/drawing/2014/main" id="{2F4DAC5B-83D7-4BBF-8D8C-5C4B61BD9E4A}"/>
              </a:ext>
            </a:extLst>
          </p:cNvPr>
          <p:cNvCxnSpPr>
            <a:cxnSpLocks/>
          </p:cNvCxnSpPr>
          <p:nvPr/>
        </p:nvCxnSpPr>
        <p:spPr>
          <a:xfrm>
            <a:off x="5070684" y="5527382"/>
            <a:ext cx="0" cy="64800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8" name="直線コネクタ 37">
            <a:extLst>
              <a:ext uri="{FF2B5EF4-FFF2-40B4-BE49-F238E27FC236}">
                <a16:creationId xmlns:a16="http://schemas.microsoft.com/office/drawing/2014/main" id="{393C129C-AC87-4A3F-BDF5-A5B20C7B29FC}"/>
              </a:ext>
            </a:extLst>
          </p:cNvPr>
          <p:cNvCxnSpPr>
            <a:cxnSpLocks/>
          </p:cNvCxnSpPr>
          <p:nvPr/>
        </p:nvCxnSpPr>
        <p:spPr>
          <a:xfrm>
            <a:off x="5656733" y="5527382"/>
            <a:ext cx="0" cy="648000"/>
          </a:xfrm>
          <a:prstGeom prst="line">
            <a:avLst/>
          </a:prstGeom>
          <a:ln w="28575">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48681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9AF23-C7E4-E0FA-40E3-5B60922308F0}"/>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FC02A889-E3A9-A0B2-E022-58C76E9D281B}"/>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今後の目標</a:t>
            </a:r>
          </a:p>
        </p:txBody>
      </p:sp>
      <p:sp>
        <p:nvSpPr>
          <p:cNvPr id="86" name="テキスト ボックス 85">
            <a:extLst>
              <a:ext uri="{FF2B5EF4-FFF2-40B4-BE49-F238E27FC236}">
                <a16:creationId xmlns:a16="http://schemas.microsoft.com/office/drawing/2014/main" id="{34375C8D-7933-8B51-4464-A3402EED7BCA}"/>
              </a:ext>
            </a:extLst>
          </p:cNvPr>
          <p:cNvSpPr txBox="1"/>
          <p:nvPr/>
        </p:nvSpPr>
        <p:spPr>
          <a:xfrm>
            <a:off x="490211" y="1392503"/>
            <a:ext cx="8946274" cy="2708434"/>
          </a:xfrm>
          <a:prstGeom prst="rect">
            <a:avLst/>
          </a:prstGeom>
          <a:noFill/>
        </p:spPr>
        <p:txBody>
          <a:bodyPr wrap="square">
            <a:spAutoFit/>
          </a:bodyPr>
          <a:lstStyle/>
          <a:p>
            <a:r>
              <a:rPr lang="ja-JP" altLang="en-US" sz="2400" dirty="0">
                <a:latin typeface="ＭＳ Ｐゴシック" panose="020B0600070205080204" pitchFamily="50" charset="-128"/>
                <a:ea typeface="ＭＳ Ｐゴシック" panose="020B0600070205080204" pitchFamily="50" charset="-128"/>
              </a:rPr>
              <a:t>①</a:t>
            </a:r>
            <a:r>
              <a:rPr lang="zh-TW" altLang="en-US" sz="2400" dirty="0">
                <a:latin typeface="ＭＳ Ｐゴシック" panose="020B0600070205080204" pitchFamily="50" charset="-128"/>
                <a:ea typeface="ＭＳ Ｐゴシック" panose="020B0600070205080204" pitchFamily="50" charset="-128"/>
              </a:rPr>
              <a:t>多目的最適化</a:t>
            </a:r>
            <a:r>
              <a:rPr lang="ja-JP" altLang="en-US" sz="2400" dirty="0">
                <a:latin typeface="ＭＳ Ｐゴシック" panose="020B0600070205080204" pitchFamily="50" charset="-128"/>
                <a:ea typeface="ＭＳ Ｐゴシック" panose="020B0600070205080204" pitchFamily="50" charset="-128"/>
              </a:rPr>
              <a:t>における評価指標の改善</a:t>
            </a:r>
          </a:p>
          <a:p>
            <a:pPr marL="342900" indent="-342900">
              <a:buFont typeface="Arial" panose="020B0604020202020204" pitchFamily="34" charset="0"/>
              <a:buChar char="•"/>
            </a:pPr>
            <a:r>
              <a:rPr lang="ja-JP" altLang="en-US" sz="2000" dirty="0">
                <a:latin typeface="ＭＳ Ｐゴシック" panose="020B0600070205080204" pitchFamily="50" charset="-128"/>
                <a:ea typeface="ＭＳ Ｐゴシック" panose="020B0600070205080204" pitchFamily="50" charset="-128"/>
              </a:rPr>
              <a:t>故障発生時の作業期待値を用いた性能評価</a:t>
            </a:r>
            <a:endParaRPr lang="en-US" altLang="ja-JP" sz="2000" dirty="0">
              <a:latin typeface="ＭＳ Ｐゴシック" panose="020B0600070205080204" pitchFamily="50" charset="-128"/>
              <a:ea typeface="ＭＳ Ｐゴシック" panose="020B0600070205080204" pitchFamily="50" charset="-128"/>
            </a:endParaRPr>
          </a:p>
          <a:p>
            <a:pPr marL="342900" indent="-342900">
              <a:buFont typeface="Arial" panose="020B0604020202020204" pitchFamily="34" charset="0"/>
              <a:buChar char="•"/>
            </a:pPr>
            <a:r>
              <a:rPr lang="ja-JP" altLang="en-US" sz="2000" dirty="0">
                <a:latin typeface="ＭＳ Ｐゴシック" panose="020B0600070205080204" pitchFamily="50" charset="-128"/>
                <a:ea typeface="ＭＳ Ｐゴシック" panose="020B0600070205080204" pitchFamily="50" charset="-128"/>
              </a:rPr>
              <a:t>残りタスクの依存関係を考慮した性能評価</a:t>
            </a:r>
            <a:endParaRPr lang="en-US" altLang="ja-JP" sz="2000" dirty="0">
              <a:latin typeface="ＭＳ Ｐゴシック" panose="020B0600070205080204" pitchFamily="50" charset="-128"/>
              <a:ea typeface="ＭＳ Ｐゴシック" panose="020B0600070205080204" pitchFamily="50" charset="-128"/>
            </a:endParaRPr>
          </a:p>
          <a:p>
            <a:endParaRPr lang="en-US" altLang="ja-JP" sz="2400" dirty="0">
              <a:latin typeface="ＭＳ Ｐゴシック" panose="020B0600070205080204" pitchFamily="50" charset="-128"/>
              <a:ea typeface="ＭＳ Ｐゴシック" panose="020B0600070205080204" pitchFamily="50" charset="-128"/>
            </a:endParaRPr>
          </a:p>
          <a:p>
            <a:r>
              <a:rPr lang="ja-JP" altLang="en-US" sz="2400" dirty="0">
                <a:latin typeface="ＭＳ Ｐゴシック" panose="020B0600070205080204" pitchFamily="50" charset="-128"/>
                <a:ea typeface="ＭＳ Ｐゴシック" panose="020B0600070205080204" pitchFamily="50" charset="-128"/>
              </a:rPr>
              <a:t>②故障発生に対して頑健なタスクアロケーションアルゴリズム</a:t>
            </a:r>
          </a:p>
          <a:p>
            <a:pPr marL="342900" indent="-342900">
              <a:buFont typeface="Arial" panose="020B0604020202020204" pitchFamily="34" charset="0"/>
              <a:buChar char="•"/>
            </a:pPr>
            <a:endParaRPr lang="en-US" altLang="ja-JP" sz="2000" dirty="0">
              <a:latin typeface="ＭＳ Ｐゴシック" panose="020B0600070205080204" pitchFamily="50" charset="-128"/>
              <a:ea typeface="ＭＳ Ｐゴシック" panose="020B0600070205080204" pitchFamily="50" charset="-128"/>
            </a:endParaRPr>
          </a:p>
          <a:p>
            <a:endParaRPr lang="ja-JP" altLang="en-US" sz="2000" dirty="0">
              <a:latin typeface="ＭＳ Ｐゴシック" panose="020B0600070205080204" pitchFamily="50" charset="-128"/>
              <a:ea typeface="ＭＳ Ｐゴシック" panose="020B0600070205080204" pitchFamily="50" charset="-128"/>
            </a:endParaRPr>
          </a:p>
          <a:p>
            <a:endParaRPr lang="ja-JP" altLang="en-US" dirty="0">
              <a:latin typeface="ＭＳ Ｐゴシック" panose="020B0600070205080204" pitchFamily="50" charset="-128"/>
              <a:ea typeface="ＭＳ Ｐゴシック" panose="020B0600070205080204" pitchFamily="50" charset="-128"/>
            </a:endParaRPr>
          </a:p>
        </p:txBody>
      </p:sp>
      <p:pic>
        <p:nvPicPr>
          <p:cNvPr id="89" name="図 88">
            <a:extLst>
              <a:ext uri="{FF2B5EF4-FFF2-40B4-BE49-F238E27FC236}">
                <a16:creationId xmlns:a16="http://schemas.microsoft.com/office/drawing/2014/main" id="{920D3E6C-CF5B-74C3-8F4F-CA19C7D4F055}"/>
              </a:ext>
            </a:extLst>
          </p:cNvPr>
          <p:cNvPicPr>
            <a:picLocks noChangeAspect="1"/>
          </p:cNvPicPr>
          <p:nvPr/>
        </p:nvPicPr>
        <p:blipFill>
          <a:blip r:embed="rId2"/>
          <a:srcRect r="35961"/>
          <a:stretch/>
        </p:blipFill>
        <p:spPr>
          <a:xfrm>
            <a:off x="1854958" y="4591314"/>
            <a:ext cx="5020787" cy="2141464"/>
          </a:xfrm>
          <a:prstGeom prst="rect">
            <a:avLst/>
          </a:prstGeom>
        </p:spPr>
      </p:pic>
      <p:sp>
        <p:nvSpPr>
          <p:cNvPr id="91" name="正方形/長方形 90">
            <a:extLst>
              <a:ext uri="{FF2B5EF4-FFF2-40B4-BE49-F238E27FC236}">
                <a16:creationId xmlns:a16="http://schemas.microsoft.com/office/drawing/2014/main" id="{2800B9B4-4BE0-2D28-CF6B-6FDF5939BE70}"/>
              </a:ext>
            </a:extLst>
          </p:cNvPr>
          <p:cNvSpPr/>
          <p:nvPr/>
        </p:nvSpPr>
        <p:spPr>
          <a:xfrm>
            <a:off x="2261496" y="4642943"/>
            <a:ext cx="144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92" name="正方形/長方形 91">
            <a:extLst>
              <a:ext uri="{FF2B5EF4-FFF2-40B4-BE49-F238E27FC236}">
                <a16:creationId xmlns:a16="http://schemas.microsoft.com/office/drawing/2014/main" id="{5DA5A151-B162-95EF-04C9-DEBA1624782F}"/>
              </a:ext>
            </a:extLst>
          </p:cNvPr>
          <p:cNvSpPr/>
          <p:nvPr/>
        </p:nvSpPr>
        <p:spPr>
          <a:xfrm>
            <a:off x="7311965" y="4596891"/>
            <a:ext cx="144000" cy="324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93" name="テキスト ボックス 92">
            <a:extLst>
              <a:ext uri="{FF2B5EF4-FFF2-40B4-BE49-F238E27FC236}">
                <a16:creationId xmlns:a16="http://schemas.microsoft.com/office/drawing/2014/main" id="{127BDC4B-349B-B57B-75F4-B01D8B01150F}"/>
              </a:ext>
            </a:extLst>
          </p:cNvPr>
          <p:cNvSpPr txBox="1"/>
          <p:nvPr/>
        </p:nvSpPr>
        <p:spPr>
          <a:xfrm>
            <a:off x="7569397" y="4574225"/>
            <a:ext cx="646331"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移動</a:t>
            </a:r>
            <a:endPar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94" name="正方形/長方形 93">
            <a:extLst>
              <a:ext uri="{FF2B5EF4-FFF2-40B4-BE49-F238E27FC236}">
                <a16:creationId xmlns:a16="http://schemas.microsoft.com/office/drawing/2014/main" id="{EDBA62E0-4074-893C-B034-8B703FAEAA53}"/>
              </a:ext>
            </a:extLst>
          </p:cNvPr>
          <p:cNvSpPr/>
          <p:nvPr/>
        </p:nvSpPr>
        <p:spPr>
          <a:xfrm>
            <a:off x="7311965" y="5054674"/>
            <a:ext cx="144000" cy="324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95" name="テキスト ボックス 94">
            <a:extLst>
              <a:ext uri="{FF2B5EF4-FFF2-40B4-BE49-F238E27FC236}">
                <a16:creationId xmlns:a16="http://schemas.microsoft.com/office/drawing/2014/main" id="{D8F7F96D-6027-59A0-5C55-B89D9C10EDFE}"/>
              </a:ext>
            </a:extLst>
          </p:cNvPr>
          <p:cNvSpPr txBox="1"/>
          <p:nvPr/>
        </p:nvSpPr>
        <p:spPr>
          <a:xfrm>
            <a:off x="7569397" y="5032008"/>
            <a:ext cx="646331"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作業</a:t>
            </a:r>
            <a:endPar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96" name="正方形/長方形 95">
            <a:extLst>
              <a:ext uri="{FF2B5EF4-FFF2-40B4-BE49-F238E27FC236}">
                <a16:creationId xmlns:a16="http://schemas.microsoft.com/office/drawing/2014/main" id="{30AFB6B8-514B-E06D-BD0C-6E2664D1F827}"/>
              </a:ext>
            </a:extLst>
          </p:cNvPr>
          <p:cNvSpPr/>
          <p:nvPr/>
        </p:nvSpPr>
        <p:spPr>
          <a:xfrm>
            <a:off x="2414734" y="4642943"/>
            <a:ext cx="646331"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08" name="正方形/長方形 107">
            <a:extLst>
              <a:ext uri="{FF2B5EF4-FFF2-40B4-BE49-F238E27FC236}">
                <a16:creationId xmlns:a16="http://schemas.microsoft.com/office/drawing/2014/main" id="{8058B4B1-202F-217D-BC94-AE77EB010FDF}"/>
              </a:ext>
            </a:extLst>
          </p:cNvPr>
          <p:cNvSpPr/>
          <p:nvPr/>
        </p:nvSpPr>
        <p:spPr>
          <a:xfrm>
            <a:off x="3162661" y="4642943"/>
            <a:ext cx="293988"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09" name="正方形/長方形 108">
            <a:extLst>
              <a:ext uri="{FF2B5EF4-FFF2-40B4-BE49-F238E27FC236}">
                <a16:creationId xmlns:a16="http://schemas.microsoft.com/office/drawing/2014/main" id="{69AFA823-D835-234F-AEEB-96B55D03E9EF}"/>
              </a:ext>
            </a:extLst>
          </p:cNvPr>
          <p:cNvSpPr/>
          <p:nvPr/>
        </p:nvSpPr>
        <p:spPr>
          <a:xfrm>
            <a:off x="3465886" y="4642943"/>
            <a:ext cx="430446"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0" name="正方形/長方形 109">
            <a:extLst>
              <a:ext uri="{FF2B5EF4-FFF2-40B4-BE49-F238E27FC236}">
                <a16:creationId xmlns:a16="http://schemas.microsoft.com/office/drawing/2014/main" id="{18E8D2D1-FC41-20A0-A906-2A858445E228}"/>
              </a:ext>
            </a:extLst>
          </p:cNvPr>
          <p:cNvSpPr/>
          <p:nvPr/>
        </p:nvSpPr>
        <p:spPr>
          <a:xfrm>
            <a:off x="2261496" y="5142350"/>
            <a:ext cx="344058"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1" name="正方形/長方形 110">
            <a:extLst>
              <a:ext uri="{FF2B5EF4-FFF2-40B4-BE49-F238E27FC236}">
                <a16:creationId xmlns:a16="http://schemas.microsoft.com/office/drawing/2014/main" id="{3133E88C-CEB9-C28B-D1DA-54336EFA82F0}"/>
              </a:ext>
            </a:extLst>
          </p:cNvPr>
          <p:cNvSpPr/>
          <p:nvPr/>
        </p:nvSpPr>
        <p:spPr>
          <a:xfrm>
            <a:off x="2614791" y="5142350"/>
            <a:ext cx="841858"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2" name="正方形/長方形 111">
            <a:extLst>
              <a:ext uri="{FF2B5EF4-FFF2-40B4-BE49-F238E27FC236}">
                <a16:creationId xmlns:a16="http://schemas.microsoft.com/office/drawing/2014/main" id="{7262FD61-1CB0-31B3-5852-CABED6565325}"/>
              </a:ext>
            </a:extLst>
          </p:cNvPr>
          <p:cNvSpPr/>
          <p:nvPr/>
        </p:nvSpPr>
        <p:spPr>
          <a:xfrm>
            <a:off x="3473669" y="5142350"/>
            <a:ext cx="58249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3" name="正方形/長方形 112">
            <a:extLst>
              <a:ext uri="{FF2B5EF4-FFF2-40B4-BE49-F238E27FC236}">
                <a16:creationId xmlns:a16="http://schemas.microsoft.com/office/drawing/2014/main" id="{38BF6C43-F865-046F-5F16-2505682F051F}"/>
              </a:ext>
            </a:extLst>
          </p:cNvPr>
          <p:cNvSpPr/>
          <p:nvPr/>
        </p:nvSpPr>
        <p:spPr>
          <a:xfrm>
            <a:off x="4065396" y="5142350"/>
            <a:ext cx="384242"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4" name="正方形/長方形 113">
            <a:extLst>
              <a:ext uri="{FF2B5EF4-FFF2-40B4-BE49-F238E27FC236}">
                <a16:creationId xmlns:a16="http://schemas.microsoft.com/office/drawing/2014/main" id="{643DCEE3-8352-E0E9-EE1F-13497004E95C}"/>
              </a:ext>
            </a:extLst>
          </p:cNvPr>
          <p:cNvSpPr/>
          <p:nvPr/>
        </p:nvSpPr>
        <p:spPr>
          <a:xfrm>
            <a:off x="2268255" y="6353292"/>
            <a:ext cx="144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5" name="正方形/長方形 114">
            <a:extLst>
              <a:ext uri="{FF2B5EF4-FFF2-40B4-BE49-F238E27FC236}">
                <a16:creationId xmlns:a16="http://schemas.microsoft.com/office/drawing/2014/main" id="{A5C7481C-C8B3-9211-76D0-B7541A6CDBDD}"/>
              </a:ext>
            </a:extLst>
          </p:cNvPr>
          <p:cNvSpPr/>
          <p:nvPr/>
        </p:nvSpPr>
        <p:spPr>
          <a:xfrm>
            <a:off x="2421493" y="6353292"/>
            <a:ext cx="646331"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6" name="正方形/長方形 115">
            <a:extLst>
              <a:ext uri="{FF2B5EF4-FFF2-40B4-BE49-F238E27FC236}">
                <a16:creationId xmlns:a16="http://schemas.microsoft.com/office/drawing/2014/main" id="{CEE095D7-C616-2A7E-A25A-13FCB369D728}"/>
              </a:ext>
            </a:extLst>
          </p:cNvPr>
          <p:cNvSpPr/>
          <p:nvPr/>
        </p:nvSpPr>
        <p:spPr>
          <a:xfrm>
            <a:off x="3216668" y="6353292"/>
            <a:ext cx="841858"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7" name="正方形/長方形 116">
            <a:extLst>
              <a:ext uri="{FF2B5EF4-FFF2-40B4-BE49-F238E27FC236}">
                <a16:creationId xmlns:a16="http://schemas.microsoft.com/office/drawing/2014/main" id="{2FD3E1E3-EFE0-E2BB-BAB4-D712C1E39088}"/>
              </a:ext>
            </a:extLst>
          </p:cNvPr>
          <p:cNvSpPr/>
          <p:nvPr/>
        </p:nvSpPr>
        <p:spPr>
          <a:xfrm>
            <a:off x="4067764" y="6353292"/>
            <a:ext cx="646331"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0" name="テキスト ボックス 119">
            <a:extLst>
              <a:ext uri="{FF2B5EF4-FFF2-40B4-BE49-F238E27FC236}">
                <a16:creationId xmlns:a16="http://schemas.microsoft.com/office/drawing/2014/main" id="{C56FE92F-A894-BCE8-4F6E-1E7D8B9C4C21}"/>
              </a:ext>
            </a:extLst>
          </p:cNvPr>
          <p:cNvSpPr txBox="1"/>
          <p:nvPr/>
        </p:nvSpPr>
        <p:spPr>
          <a:xfrm>
            <a:off x="7569396" y="5892385"/>
            <a:ext cx="646331" cy="369332"/>
          </a:xfrm>
          <a:prstGeom prst="rect">
            <a:avLst/>
          </a:prstGeom>
          <a:noFill/>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充電</a:t>
            </a:r>
          </a:p>
        </p:txBody>
      </p:sp>
      <p:sp>
        <p:nvSpPr>
          <p:cNvPr id="121" name="正方形/長方形 120">
            <a:extLst>
              <a:ext uri="{FF2B5EF4-FFF2-40B4-BE49-F238E27FC236}">
                <a16:creationId xmlns:a16="http://schemas.microsoft.com/office/drawing/2014/main" id="{95A950EE-D182-C18D-6BB0-1667C0D439DF}"/>
              </a:ext>
            </a:extLst>
          </p:cNvPr>
          <p:cNvSpPr/>
          <p:nvPr/>
        </p:nvSpPr>
        <p:spPr>
          <a:xfrm>
            <a:off x="7311965" y="5912284"/>
            <a:ext cx="144000" cy="3240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2" name="正方形/長方形 121">
            <a:extLst>
              <a:ext uri="{FF2B5EF4-FFF2-40B4-BE49-F238E27FC236}">
                <a16:creationId xmlns:a16="http://schemas.microsoft.com/office/drawing/2014/main" id="{B2A525C8-5D45-DEDA-1BCB-C535F4C3B36B}"/>
              </a:ext>
            </a:extLst>
          </p:cNvPr>
          <p:cNvSpPr/>
          <p:nvPr/>
        </p:nvSpPr>
        <p:spPr>
          <a:xfrm>
            <a:off x="4961410" y="5133164"/>
            <a:ext cx="607929" cy="252000"/>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5" name="正方形/長方形 124">
            <a:extLst>
              <a:ext uri="{FF2B5EF4-FFF2-40B4-BE49-F238E27FC236}">
                <a16:creationId xmlns:a16="http://schemas.microsoft.com/office/drawing/2014/main" id="{F273D2AF-9F61-89B8-1B46-1B21B0954700}"/>
              </a:ext>
            </a:extLst>
          </p:cNvPr>
          <p:cNvSpPr/>
          <p:nvPr/>
        </p:nvSpPr>
        <p:spPr>
          <a:xfrm>
            <a:off x="4046726" y="4642943"/>
            <a:ext cx="441758"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7" name="正方形/長方形 126">
            <a:extLst>
              <a:ext uri="{FF2B5EF4-FFF2-40B4-BE49-F238E27FC236}">
                <a16:creationId xmlns:a16="http://schemas.microsoft.com/office/drawing/2014/main" id="{239AD517-CDF6-A4D7-5F5F-FB99AEEE359E}"/>
              </a:ext>
            </a:extLst>
          </p:cNvPr>
          <p:cNvSpPr/>
          <p:nvPr/>
        </p:nvSpPr>
        <p:spPr>
          <a:xfrm>
            <a:off x="4833843" y="4642943"/>
            <a:ext cx="1392296"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8" name="正方形/長方形 127">
            <a:extLst>
              <a:ext uri="{FF2B5EF4-FFF2-40B4-BE49-F238E27FC236}">
                <a16:creationId xmlns:a16="http://schemas.microsoft.com/office/drawing/2014/main" id="{DF42F43E-6FD5-19D3-F5E4-60186DA109D9}"/>
              </a:ext>
            </a:extLst>
          </p:cNvPr>
          <p:cNvSpPr/>
          <p:nvPr/>
        </p:nvSpPr>
        <p:spPr>
          <a:xfrm>
            <a:off x="6228885" y="4642943"/>
            <a:ext cx="323166"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9" name="正方形/長方形 128">
            <a:extLst>
              <a:ext uri="{FF2B5EF4-FFF2-40B4-BE49-F238E27FC236}">
                <a16:creationId xmlns:a16="http://schemas.microsoft.com/office/drawing/2014/main" id="{E275C571-2133-457A-31BD-CA051E36C6ED}"/>
              </a:ext>
            </a:extLst>
          </p:cNvPr>
          <p:cNvSpPr/>
          <p:nvPr/>
        </p:nvSpPr>
        <p:spPr>
          <a:xfrm>
            <a:off x="4488484" y="5137158"/>
            <a:ext cx="213085"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30" name="テキスト ボックス 129">
            <a:extLst>
              <a:ext uri="{FF2B5EF4-FFF2-40B4-BE49-F238E27FC236}">
                <a16:creationId xmlns:a16="http://schemas.microsoft.com/office/drawing/2014/main" id="{851D6E92-A73A-78EF-82C2-EC33A3047581}"/>
              </a:ext>
            </a:extLst>
          </p:cNvPr>
          <p:cNvSpPr txBox="1"/>
          <p:nvPr/>
        </p:nvSpPr>
        <p:spPr>
          <a:xfrm>
            <a:off x="4368458" y="5426116"/>
            <a:ext cx="646331" cy="369332"/>
          </a:xfrm>
          <a:prstGeom prst="rect">
            <a:avLst/>
          </a:prstGeom>
          <a:solidFill>
            <a:schemeClr val="bg1">
              <a:alpha val="50000"/>
            </a:schemeClr>
          </a:solidFill>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故障</a:t>
            </a:r>
          </a:p>
        </p:txBody>
      </p:sp>
      <p:sp>
        <p:nvSpPr>
          <p:cNvPr id="131" name="テキスト ボックス 130">
            <a:extLst>
              <a:ext uri="{FF2B5EF4-FFF2-40B4-BE49-F238E27FC236}">
                <a16:creationId xmlns:a16="http://schemas.microsoft.com/office/drawing/2014/main" id="{EE464A28-F072-82F4-421C-B574C50EF3F3}"/>
              </a:ext>
            </a:extLst>
          </p:cNvPr>
          <p:cNvSpPr txBox="1"/>
          <p:nvPr/>
        </p:nvSpPr>
        <p:spPr>
          <a:xfrm>
            <a:off x="7569396" y="5464356"/>
            <a:ext cx="646331"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修理</a:t>
            </a:r>
            <a:endPar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32" name="正方形/長方形 131">
            <a:extLst>
              <a:ext uri="{FF2B5EF4-FFF2-40B4-BE49-F238E27FC236}">
                <a16:creationId xmlns:a16="http://schemas.microsoft.com/office/drawing/2014/main" id="{13B0ADA1-9C99-8C2B-6DE5-6C61EF402158}"/>
              </a:ext>
            </a:extLst>
          </p:cNvPr>
          <p:cNvSpPr/>
          <p:nvPr/>
        </p:nvSpPr>
        <p:spPr>
          <a:xfrm>
            <a:off x="7311965" y="5461077"/>
            <a:ext cx="144000" cy="324000"/>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33" name="爆発: 14 pt 26">
            <a:extLst>
              <a:ext uri="{FF2B5EF4-FFF2-40B4-BE49-F238E27FC236}">
                <a16:creationId xmlns:a16="http://schemas.microsoft.com/office/drawing/2014/main" id="{487B67FE-6FF7-C44A-1C20-F723DCAC793F}"/>
              </a:ext>
            </a:extLst>
          </p:cNvPr>
          <p:cNvSpPr/>
          <p:nvPr/>
        </p:nvSpPr>
        <p:spPr>
          <a:xfrm>
            <a:off x="4084758" y="4998740"/>
            <a:ext cx="667329" cy="596653"/>
          </a:xfrm>
          <a:prstGeom prst="irregularSeal2">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pic>
        <p:nvPicPr>
          <p:cNvPr id="6146" name="Picture 2" descr="5,829,500点を超える書類のイラスト素材、ロイヤリティフリーの ...">
            <a:extLst>
              <a:ext uri="{FF2B5EF4-FFF2-40B4-BE49-F238E27FC236}">
                <a16:creationId xmlns:a16="http://schemas.microsoft.com/office/drawing/2014/main" id="{4419B019-79A8-ECAC-8375-0B765E10A6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090" y="3693337"/>
            <a:ext cx="1338671" cy="1338671"/>
          </a:xfrm>
          <a:prstGeom prst="rect">
            <a:avLst/>
          </a:prstGeom>
          <a:noFill/>
          <a:extLst>
            <a:ext uri="{909E8E84-426E-40DD-AFC4-6F175D3DCCD1}">
              <a14:hiddenFill xmlns:a14="http://schemas.microsoft.com/office/drawing/2010/main">
                <a:solidFill>
                  <a:srgbClr val="FFFFFF"/>
                </a:solidFill>
              </a14:hiddenFill>
            </a:ext>
          </a:extLst>
        </p:spPr>
      </p:pic>
      <p:sp>
        <p:nvSpPr>
          <p:cNvPr id="135" name="テキスト ボックス 134">
            <a:extLst>
              <a:ext uri="{FF2B5EF4-FFF2-40B4-BE49-F238E27FC236}">
                <a16:creationId xmlns:a16="http://schemas.microsoft.com/office/drawing/2014/main" id="{DFB15FB5-F6FA-5968-2C06-04C2DF0BC307}"/>
              </a:ext>
            </a:extLst>
          </p:cNvPr>
          <p:cNvSpPr txBox="1"/>
          <p:nvPr/>
        </p:nvSpPr>
        <p:spPr>
          <a:xfrm>
            <a:off x="1445938" y="3557845"/>
            <a:ext cx="1919115"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故障発生シナリオ</a:t>
            </a:r>
            <a:endPar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37" name="正方形/長方形 136">
            <a:extLst>
              <a:ext uri="{FF2B5EF4-FFF2-40B4-BE49-F238E27FC236}">
                <a16:creationId xmlns:a16="http://schemas.microsoft.com/office/drawing/2014/main" id="{58CE5085-ED53-60AC-4AC8-0AB330D5C0F3}"/>
              </a:ext>
            </a:extLst>
          </p:cNvPr>
          <p:cNvSpPr/>
          <p:nvPr/>
        </p:nvSpPr>
        <p:spPr>
          <a:xfrm>
            <a:off x="4510677" y="4642943"/>
            <a:ext cx="323166"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39" name="正方形/長方形 138">
            <a:extLst>
              <a:ext uri="{FF2B5EF4-FFF2-40B4-BE49-F238E27FC236}">
                <a16:creationId xmlns:a16="http://schemas.microsoft.com/office/drawing/2014/main" id="{AC9F23AC-1683-35DD-501A-79DD048EAA3C}"/>
              </a:ext>
            </a:extLst>
          </p:cNvPr>
          <p:cNvSpPr/>
          <p:nvPr/>
        </p:nvSpPr>
        <p:spPr>
          <a:xfrm>
            <a:off x="4320780" y="3327674"/>
            <a:ext cx="4150332" cy="1015663"/>
          </a:xfrm>
          <a:prstGeom prst="rect">
            <a:avLst/>
          </a:prstGeom>
          <a:ln w="28575">
            <a:solidFill>
              <a:schemeClr val="accent1"/>
            </a:solidFill>
          </a:ln>
        </p:spPr>
        <p:txBody>
          <a:bodyPr wrap="square">
            <a:spAutoFit/>
          </a:bodyPr>
          <a:lstStyle/>
          <a:p>
            <a:pPr algn="just" defTabSz="914400">
              <a:defRPr/>
            </a:pPr>
            <a:r>
              <a:rPr lang="ja-JP" altLang="en-US" sz="2000" dirty="0">
                <a:latin typeface="ＭＳ Ｐゴシック" panose="020B0600070205080204" pitchFamily="50" charset="-128"/>
                <a:ea typeface="ＭＳ Ｐゴシック" panose="020B0600070205080204" pitchFamily="50" charset="-128"/>
              </a:rPr>
              <a:t>故障を想定したサブプランを最適化</a:t>
            </a:r>
            <a:endParaRPr lang="en-US" altLang="ja-JP" sz="2000" dirty="0">
              <a:latin typeface="ＭＳ Ｐゴシック" panose="020B0600070205080204" pitchFamily="50" charset="-128"/>
              <a:ea typeface="ＭＳ Ｐゴシック" panose="020B0600070205080204" pitchFamily="50" charset="-128"/>
            </a:endParaRPr>
          </a:p>
          <a:p>
            <a:pPr marL="719138" indent="-342900" algn="just" defTabSz="914400">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他のロボットの修理を優先</a:t>
            </a:r>
            <a:endParaRPr lang="en-US" altLang="ja-JP" sz="2000" dirty="0">
              <a:latin typeface="ＭＳ Ｐゴシック" panose="020B0600070205080204" pitchFamily="50" charset="-128"/>
              <a:ea typeface="ＭＳ Ｐゴシック" panose="020B0600070205080204" pitchFamily="50" charset="-128"/>
            </a:endParaRPr>
          </a:p>
          <a:p>
            <a:pPr marL="719138" indent="-342900" algn="just" defTabSz="914400">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予備モジュールの運び込み</a:t>
            </a:r>
            <a:endParaRPr lang="en-US" altLang="ja-JP" sz="2000" dirty="0">
              <a:latin typeface="ＭＳ Ｐゴシック" panose="020B0600070205080204" pitchFamily="50" charset="-128"/>
              <a:ea typeface="ＭＳ Ｐゴシック" panose="020B0600070205080204" pitchFamily="50" charset="-128"/>
            </a:endParaRPr>
          </a:p>
        </p:txBody>
      </p:sp>
      <p:sp>
        <p:nvSpPr>
          <p:cNvPr id="142" name="正方形/長方形 141">
            <a:extLst>
              <a:ext uri="{FF2B5EF4-FFF2-40B4-BE49-F238E27FC236}">
                <a16:creationId xmlns:a16="http://schemas.microsoft.com/office/drawing/2014/main" id="{DD878C9A-C63F-9B06-2E81-08235D542D13}"/>
              </a:ext>
            </a:extLst>
          </p:cNvPr>
          <p:cNvSpPr/>
          <p:nvPr/>
        </p:nvSpPr>
        <p:spPr>
          <a:xfrm>
            <a:off x="4710805" y="6353292"/>
            <a:ext cx="1515334" cy="25200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43" name="テキスト ボックス 142">
            <a:extLst>
              <a:ext uri="{FF2B5EF4-FFF2-40B4-BE49-F238E27FC236}">
                <a16:creationId xmlns:a16="http://schemas.microsoft.com/office/drawing/2014/main" id="{CFAB1CC5-47E2-BECB-AFDC-379DEB644127}"/>
              </a:ext>
            </a:extLst>
          </p:cNvPr>
          <p:cNvSpPr txBox="1"/>
          <p:nvPr/>
        </p:nvSpPr>
        <p:spPr>
          <a:xfrm>
            <a:off x="3914962" y="5920331"/>
            <a:ext cx="1800493" cy="369332"/>
          </a:xfrm>
          <a:prstGeom prst="rect">
            <a:avLst/>
          </a:prstGeom>
          <a:solidFill>
            <a:schemeClr val="bg1">
              <a:alpha val="50000"/>
            </a:schemeClr>
          </a:solidFill>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作業中断＆修理</a:t>
            </a:r>
          </a:p>
        </p:txBody>
      </p:sp>
      <p:sp>
        <p:nvSpPr>
          <p:cNvPr id="144" name="正方形/長方形 143">
            <a:extLst>
              <a:ext uri="{FF2B5EF4-FFF2-40B4-BE49-F238E27FC236}">
                <a16:creationId xmlns:a16="http://schemas.microsoft.com/office/drawing/2014/main" id="{63C29B8F-BB88-17A4-32E3-3D07EE6C0EA7}"/>
              </a:ext>
            </a:extLst>
          </p:cNvPr>
          <p:cNvSpPr/>
          <p:nvPr/>
        </p:nvSpPr>
        <p:spPr>
          <a:xfrm>
            <a:off x="4963348" y="6359204"/>
            <a:ext cx="607929" cy="252000"/>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45" name="正方形/長方形 144">
            <a:extLst>
              <a:ext uri="{FF2B5EF4-FFF2-40B4-BE49-F238E27FC236}">
                <a16:creationId xmlns:a16="http://schemas.microsoft.com/office/drawing/2014/main" id="{FD037328-63DB-6669-072B-A2AD69C8E812}"/>
              </a:ext>
            </a:extLst>
          </p:cNvPr>
          <p:cNvSpPr/>
          <p:nvPr/>
        </p:nvSpPr>
        <p:spPr>
          <a:xfrm>
            <a:off x="5569339" y="5140882"/>
            <a:ext cx="693652"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46" name="矢印: 左カーブ 145">
            <a:extLst>
              <a:ext uri="{FF2B5EF4-FFF2-40B4-BE49-F238E27FC236}">
                <a16:creationId xmlns:a16="http://schemas.microsoft.com/office/drawing/2014/main" id="{506D763F-CCEF-15C1-0BE6-47C9E752C914}"/>
              </a:ext>
            </a:extLst>
          </p:cNvPr>
          <p:cNvSpPr/>
          <p:nvPr/>
        </p:nvSpPr>
        <p:spPr>
          <a:xfrm flipV="1">
            <a:off x="5430265" y="5321317"/>
            <a:ext cx="278148" cy="1123242"/>
          </a:xfrm>
          <a:prstGeom prst="curvedLeftArrow">
            <a:avLst/>
          </a:prstGeom>
          <a:solidFill>
            <a:schemeClr val="accent5"/>
          </a:solidFill>
          <a:ln w="127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29959765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B3DE3E-8142-99D0-33F9-8D8C47D7BC71}"/>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D92A78B3-B26F-E53E-81A9-2D314DD015AD}"/>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その先の目標</a:t>
            </a:r>
            <a:br>
              <a:rPr lang="en-US" altLang="ja-JP" dirty="0">
                <a:latin typeface="ＭＳ Ｐゴシック" panose="020B0600070205080204" pitchFamily="50" charset="-128"/>
                <a:ea typeface="ＭＳ Ｐゴシック" panose="020B0600070205080204" pitchFamily="50" charset="-128"/>
              </a:rPr>
            </a:br>
            <a:r>
              <a:rPr lang="ja-JP" altLang="en-US" sz="2800" dirty="0">
                <a:solidFill>
                  <a:schemeClr val="tx2">
                    <a:lumMod val="75000"/>
                    <a:lumOff val="25000"/>
                  </a:schemeClr>
                </a:solidFill>
                <a:latin typeface="ＭＳ Ｐゴシック" panose="020B0600070205080204" pitchFamily="50" charset="-128"/>
                <a:ea typeface="ＭＳ Ｐゴシック" panose="020B0600070205080204" pitchFamily="50" charset="-128"/>
              </a:rPr>
              <a:t>シナリオ変数の最適化</a:t>
            </a:r>
          </a:p>
        </p:txBody>
      </p:sp>
      <p:sp>
        <p:nvSpPr>
          <p:cNvPr id="10" name="テキスト ボックス 9">
            <a:extLst>
              <a:ext uri="{FF2B5EF4-FFF2-40B4-BE49-F238E27FC236}">
                <a16:creationId xmlns:a16="http://schemas.microsoft.com/office/drawing/2014/main" id="{CC15A534-A5C5-25FD-9E28-DB5F3B8EBB44}"/>
              </a:ext>
            </a:extLst>
          </p:cNvPr>
          <p:cNvSpPr txBox="1"/>
          <p:nvPr/>
        </p:nvSpPr>
        <p:spPr>
          <a:xfrm>
            <a:off x="2362978" y="1815196"/>
            <a:ext cx="1883849" cy="461665"/>
          </a:xfrm>
          <a:prstGeom prst="rect">
            <a:avLst/>
          </a:prstGeom>
          <a:solidFill>
            <a:schemeClr val="bg2"/>
          </a:solidFill>
          <a:ln>
            <a:solidFill>
              <a:schemeClr val="tx1"/>
            </a:solidFill>
          </a:ln>
        </p:spPr>
        <p:txBody>
          <a:bodyPr wrap="none" rtlCol="0">
            <a:spAutoFit/>
          </a:bodyPr>
          <a:lstStyle/>
          <a:p>
            <a:r>
              <a:rPr kumimoji="1" lang="ja-JP" altLang="en-US" sz="2400" dirty="0">
                <a:latin typeface="ＭＳ Ｐゴシック" panose="020B0600070205080204" pitchFamily="50" charset="-128"/>
                <a:ea typeface="ＭＳ Ｐゴシック" panose="020B0600070205080204" pitchFamily="50" charset="-128"/>
              </a:rPr>
              <a:t>シナリオ変数</a:t>
            </a:r>
          </a:p>
        </p:txBody>
      </p:sp>
      <p:sp>
        <p:nvSpPr>
          <p:cNvPr id="11" name="四角形: 角を丸くする 10">
            <a:extLst>
              <a:ext uri="{FF2B5EF4-FFF2-40B4-BE49-F238E27FC236}">
                <a16:creationId xmlns:a16="http://schemas.microsoft.com/office/drawing/2014/main" id="{8D94D085-476F-6C91-738A-0D1D2A65BFD6}"/>
              </a:ext>
            </a:extLst>
          </p:cNvPr>
          <p:cNvSpPr/>
          <p:nvPr/>
        </p:nvSpPr>
        <p:spPr>
          <a:xfrm>
            <a:off x="842483" y="2708784"/>
            <a:ext cx="7798085" cy="4096567"/>
          </a:xfrm>
          <a:prstGeom prst="round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コネクタ: カギ線 11">
            <a:extLst>
              <a:ext uri="{FF2B5EF4-FFF2-40B4-BE49-F238E27FC236}">
                <a16:creationId xmlns:a16="http://schemas.microsoft.com/office/drawing/2014/main" id="{2794EE25-7B23-E595-3B12-50F7EA848DE0}"/>
              </a:ext>
            </a:extLst>
          </p:cNvPr>
          <p:cNvCxnSpPr>
            <a:cxnSpLocks/>
            <a:stCxn id="10" idx="3"/>
            <a:endCxn id="13" idx="1"/>
          </p:cNvCxnSpPr>
          <p:nvPr/>
        </p:nvCxnSpPr>
        <p:spPr>
          <a:xfrm flipV="1">
            <a:off x="4246827" y="2046027"/>
            <a:ext cx="400915" cy="2"/>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左大かっこ 12">
            <a:extLst>
              <a:ext uri="{FF2B5EF4-FFF2-40B4-BE49-F238E27FC236}">
                <a16:creationId xmlns:a16="http://schemas.microsoft.com/office/drawing/2014/main" id="{919F2EDD-4221-1EC4-6C6B-415652353AB7}"/>
              </a:ext>
            </a:extLst>
          </p:cNvPr>
          <p:cNvSpPr/>
          <p:nvPr/>
        </p:nvSpPr>
        <p:spPr>
          <a:xfrm>
            <a:off x="4647742" y="1488027"/>
            <a:ext cx="93783" cy="111600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06BFE80D-CE1F-3E31-13C2-E809461A4857}"/>
              </a:ext>
            </a:extLst>
          </p:cNvPr>
          <p:cNvSpPr txBox="1"/>
          <p:nvPr/>
        </p:nvSpPr>
        <p:spPr>
          <a:xfrm>
            <a:off x="4741525" y="1538329"/>
            <a:ext cx="2384001" cy="1000274"/>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kumimoji="1" lang="ja-JP" altLang="en-US" dirty="0">
                <a:latin typeface="ＭＳ Ｐゴシック" panose="020B0600070205080204" pitchFamily="50" charset="-128"/>
                <a:ea typeface="ＭＳ Ｐゴシック" panose="020B0600070205080204" pitchFamily="50" charset="-128"/>
              </a:rPr>
              <a:t>月面に運搬する　　モジュールの内訳</a:t>
            </a:r>
            <a:endParaRPr kumimoji="1" lang="en-US" altLang="ja-JP" dirty="0">
              <a:latin typeface="ＭＳ Ｐゴシック" panose="020B0600070205080204" pitchFamily="50" charset="-128"/>
              <a:ea typeface="ＭＳ Ｐゴシック" panose="020B0600070205080204" pitchFamily="50" charset="-128"/>
            </a:endParaRPr>
          </a:p>
          <a:p>
            <a:pPr marL="285750" indent="-285750">
              <a:buFont typeface="Arial" panose="020B0604020202020204" pitchFamily="34" charset="0"/>
              <a:buChar char="•"/>
            </a:pPr>
            <a:r>
              <a:rPr kumimoji="1" lang="ja-JP" altLang="en-US" dirty="0">
                <a:latin typeface="ＭＳ Ｐゴシック" panose="020B0600070205080204" pitchFamily="50" charset="-128"/>
                <a:ea typeface="ＭＳ Ｐゴシック" panose="020B0600070205080204" pitchFamily="50" charset="-128"/>
              </a:rPr>
              <a:t>充電施設の配置</a:t>
            </a:r>
            <a:endParaRPr kumimoji="1" lang="en-US" altLang="ja-JP" dirty="0">
              <a:latin typeface="ＭＳ Ｐゴシック" panose="020B0600070205080204" pitchFamily="50" charset="-128"/>
              <a:ea typeface="ＭＳ Ｐゴシック" panose="020B0600070205080204" pitchFamily="50" charset="-128"/>
            </a:endParaRPr>
          </a:p>
        </p:txBody>
      </p:sp>
      <p:pic>
        <p:nvPicPr>
          <p:cNvPr id="107" name="図 106">
            <a:extLst>
              <a:ext uri="{FF2B5EF4-FFF2-40B4-BE49-F238E27FC236}">
                <a16:creationId xmlns:a16="http://schemas.microsoft.com/office/drawing/2014/main" id="{F0F109DF-1B7B-9B28-76C5-D81DCBA3C456}"/>
              </a:ext>
            </a:extLst>
          </p:cNvPr>
          <p:cNvPicPr>
            <a:picLocks noChangeAspect="1"/>
          </p:cNvPicPr>
          <p:nvPr/>
        </p:nvPicPr>
        <p:blipFill>
          <a:blip r:embed="rId2"/>
          <a:stretch>
            <a:fillRect/>
          </a:stretch>
        </p:blipFill>
        <p:spPr>
          <a:xfrm>
            <a:off x="1534607" y="2933421"/>
            <a:ext cx="6917270" cy="3871930"/>
          </a:xfrm>
          <a:prstGeom prst="rect">
            <a:avLst/>
          </a:prstGeom>
        </p:spPr>
      </p:pic>
    </p:spTree>
    <p:extLst>
      <p:ext uri="{BB962C8B-B14F-4D97-AF65-F5344CB8AC3E}">
        <p14:creationId xmlns:p14="http://schemas.microsoft.com/office/powerpoint/2010/main" val="38641483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a:extLst>
              <a:ext uri="{FF2B5EF4-FFF2-40B4-BE49-F238E27FC236}">
                <a16:creationId xmlns:a16="http://schemas.microsoft.com/office/drawing/2014/main" id="{7667AC45-3A9A-5AA9-DC58-C391629CB033}"/>
              </a:ext>
            </a:extLst>
          </p:cNvPr>
          <p:cNvGraphicFramePr>
            <a:graphicFrameLocks noGrp="1"/>
          </p:cNvGraphicFramePr>
          <p:nvPr>
            <p:extLst>
              <p:ext uri="{D42A27DB-BD31-4B8C-83A1-F6EECF244321}">
                <p14:modId xmlns:p14="http://schemas.microsoft.com/office/powerpoint/2010/main" val="3969321497"/>
              </p:ext>
            </p:extLst>
          </p:nvPr>
        </p:nvGraphicFramePr>
        <p:xfrm>
          <a:off x="0" y="1150706"/>
          <a:ext cx="9143994" cy="4613094"/>
        </p:xfrm>
        <a:graphic>
          <a:graphicData uri="http://schemas.openxmlformats.org/drawingml/2006/table">
            <a:tbl>
              <a:tblPr>
                <a:tableStyleId>{5C22544A-7EE6-4342-B048-85BDC9FD1C3A}</a:tableStyleId>
              </a:tblPr>
              <a:tblGrid>
                <a:gridCol w="537882">
                  <a:extLst>
                    <a:ext uri="{9D8B030D-6E8A-4147-A177-3AD203B41FA5}">
                      <a16:colId xmlns:a16="http://schemas.microsoft.com/office/drawing/2014/main" val="1462188708"/>
                    </a:ext>
                  </a:extLst>
                </a:gridCol>
                <a:gridCol w="537882">
                  <a:extLst>
                    <a:ext uri="{9D8B030D-6E8A-4147-A177-3AD203B41FA5}">
                      <a16:colId xmlns:a16="http://schemas.microsoft.com/office/drawing/2014/main" val="735183646"/>
                    </a:ext>
                  </a:extLst>
                </a:gridCol>
                <a:gridCol w="537882">
                  <a:extLst>
                    <a:ext uri="{9D8B030D-6E8A-4147-A177-3AD203B41FA5}">
                      <a16:colId xmlns:a16="http://schemas.microsoft.com/office/drawing/2014/main" val="1621406677"/>
                    </a:ext>
                  </a:extLst>
                </a:gridCol>
                <a:gridCol w="537882">
                  <a:extLst>
                    <a:ext uri="{9D8B030D-6E8A-4147-A177-3AD203B41FA5}">
                      <a16:colId xmlns:a16="http://schemas.microsoft.com/office/drawing/2014/main" val="3769395281"/>
                    </a:ext>
                  </a:extLst>
                </a:gridCol>
                <a:gridCol w="537882">
                  <a:extLst>
                    <a:ext uri="{9D8B030D-6E8A-4147-A177-3AD203B41FA5}">
                      <a16:colId xmlns:a16="http://schemas.microsoft.com/office/drawing/2014/main" val="2988552599"/>
                    </a:ext>
                  </a:extLst>
                </a:gridCol>
                <a:gridCol w="537882">
                  <a:extLst>
                    <a:ext uri="{9D8B030D-6E8A-4147-A177-3AD203B41FA5}">
                      <a16:colId xmlns:a16="http://schemas.microsoft.com/office/drawing/2014/main" val="2259880547"/>
                    </a:ext>
                  </a:extLst>
                </a:gridCol>
                <a:gridCol w="687162">
                  <a:extLst>
                    <a:ext uri="{9D8B030D-6E8A-4147-A177-3AD203B41FA5}">
                      <a16:colId xmlns:a16="http://schemas.microsoft.com/office/drawing/2014/main" val="2821552941"/>
                    </a:ext>
                  </a:extLst>
                </a:gridCol>
                <a:gridCol w="565079">
                  <a:extLst>
                    <a:ext uri="{9D8B030D-6E8A-4147-A177-3AD203B41FA5}">
                      <a16:colId xmlns:a16="http://schemas.microsoft.com/office/drawing/2014/main" val="3878925970"/>
                    </a:ext>
                  </a:extLst>
                </a:gridCol>
                <a:gridCol w="472611">
                  <a:extLst>
                    <a:ext uri="{9D8B030D-6E8A-4147-A177-3AD203B41FA5}">
                      <a16:colId xmlns:a16="http://schemas.microsoft.com/office/drawing/2014/main" val="2056820542"/>
                    </a:ext>
                  </a:extLst>
                </a:gridCol>
                <a:gridCol w="426676">
                  <a:extLst>
                    <a:ext uri="{9D8B030D-6E8A-4147-A177-3AD203B41FA5}">
                      <a16:colId xmlns:a16="http://schemas.microsoft.com/office/drawing/2014/main" val="3092823947"/>
                    </a:ext>
                  </a:extLst>
                </a:gridCol>
                <a:gridCol w="611014">
                  <a:extLst>
                    <a:ext uri="{9D8B030D-6E8A-4147-A177-3AD203B41FA5}">
                      <a16:colId xmlns:a16="http://schemas.microsoft.com/office/drawing/2014/main" val="2382187602"/>
                    </a:ext>
                  </a:extLst>
                </a:gridCol>
                <a:gridCol w="464750">
                  <a:extLst>
                    <a:ext uri="{9D8B030D-6E8A-4147-A177-3AD203B41FA5}">
                      <a16:colId xmlns:a16="http://schemas.microsoft.com/office/drawing/2014/main" val="1941469900"/>
                    </a:ext>
                  </a:extLst>
                </a:gridCol>
                <a:gridCol w="537882">
                  <a:extLst>
                    <a:ext uri="{9D8B030D-6E8A-4147-A177-3AD203B41FA5}">
                      <a16:colId xmlns:a16="http://schemas.microsoft.com/office/drawing/2014/main" val="2993909628"/>
                    </a:ext>
                  </a:extLst>
                </a:gridCol>
                <a:gridCol w="537882">
                  <a:extLst>
                    <a:ext uri="{9D8B030D-6E8A-4147-A177-3AD203B41FA5}">
                      <a16:colId xmlns:a16="http://schemas.microsoft.com/office/drawing/2014/main" val="144146868"/>
                    </a:ext>
                  </a:extLst>
                </a:gridCol>
                <a:gridCol w="537882">
                  <a:extLst>
                    <a:ext uri="{9D8B030D-6E8A-4147-A177-3AD203B41FA5}">
                      <a16:colId xmlns:a16="http://schemas.microsoft.com/office/drawing/2014/main" val="576194863"/>
                    </a:ext>
                  </a:extLst>
                </a:gridCol>
                <a:gridCol w="537882">
                  <a:extLst>
                    <a:ext uri="{9D8B030D-6E8A-4147-A177-3AD203B41FA5}">
                      <a16:colId xmlns:a16="http://schemas.microsoft.com/office/drawing/2014/main" val="3855342332"/>
                    </a:ext>
                  </a:extLst>
                </a:gridCol>
                <a:gridCol w="537882">
                  <a:extLst>
                    <a:ext uri="{9D8B030D-6E8A-4147-A177-3AD203B41FA5}">
                      <a16:colId xmlns:a16="http://schemas.microsoft.com/office/drawing/2014/main" val="1744168959"/>
                    </a:ext>
                  </a:extLst>
                </a:gridCol>
              </a:tblGrid>
              <a:tr h="238477">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TWSH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TWDH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QWSH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QWDH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Dragon</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Minimal</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R w="12700" cap="flat" cmpd="sng" algn="ctr">
                      <a:solidFill>
                        <a:schemeClr val="tx1"/>
                      </a:solidFill>
                      <a:prstDash val="solid"/>
                      <a:round/>
                      <a:headEnd type="none" w="med" len="med"/>
                      <a:tailEnd type="none" w="med" len="med"/>
                    </a:lnR>
                  </a:tcPr>
                </a:tc>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dirty="0">
                          <a:effectLst/>
                        </a:rPr>
                        <a:t>Body</a:t>
                      </a:r>
                      <a:endParaRPr 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Limb</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EndE</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Wheel</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2977862006"/>
                  </a:ext>
                </a:extLst>
              </a:tr>
              <a:tr h="238477">
                <a:tc>
                  <a:txBody>
                    <a:bodyPr/>
                    <a:lstStyle/>
                    <a:p>
                      <a:pPr algn="l" fontAlgn="ctr"/>
                      <a:r>
                        <a:rPr lang="en-US" sz="1000" u="none" strike="noStrike" dirty="0">
                          <a:effectLst/>
                        </a:rPr>
                        <a:t>transport</a:t>
                      </a:r>
                      <a:endParaRPr 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dirty="0">
                          <a:effectLst/>
                        </a:rPr>
                        <a:t>3</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3</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4</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4</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1</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1</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R w="12700" cap="flat" cmpd="sng" algn="ctr">
                      <a:solidFill>
                        <a:schemeClr val="tx1"/>
                      </a:solidFill>
                      <a:prstDash val="solid"/>
                      <a:round/>
                      <a:headEnd type="none" w="med" len="med"/>
                      <a:tailEnd type="none" w="med" len="med"/>
                    </a:lnR>
                  </a:tcPr>
                </a:tc>
                <a:tc>
                  <a:txBody>
                    <a:bodyPr/>
                    <a:lstStyle/>
                    <a:p>
                      <a:pPr algn="l" fontAlgn="ctr"/>
                      <a:r>
                        <a:rPr lang="en-US" sz="1000" u="none" strike="noStrike">
                          <a:effectLst/>
                        </a:rPr>
                        <a:t>battery</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5</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15</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573615069"/>
                  </a:ext>
                </a:extLst>
              </a:tr>
              <a:tr h="345313">
                <a:tc>
                  <a:txBody>
                    <a:bodyPr/>
                    <a:lstStyle/>
                    <a:p>
                      <a:pPr algn="l" fontAlgn="ctr"/>
                      <a:r>
                        <a:rPr lang="en-US" sz="1000" u="none" strike="noStrike">
                          <a:effectLst/>
                        </a:rPr>
                        <a:t>manufacture</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3</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dirty="0">
                          <a:effectLst/>
                        </a:rPr>
                        <a:t>5</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dirty="0">
                          <a:effectLst/>
                        </a:rPr>
                        <a:t>3</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5</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3</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3</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R w="12700" cap="flat" cmpd="sng" algn="ctr">
                      <a:solidFill>
                        <a:schemeClr val="tx1"/>
                      </a:solidFill>
                      <a:prstDash val="solid"/>
                      <a:round/>
                      <a:headEnd type="none" w="med" len="med"/>
                      <a:tailEnd type="none" w="med" len="med"/>
                    </a:lnR>
                  </a:tcPr>
                </a:tc>
                <a:tc>
                  <a:txBody>
                    <a:bodyPr/>
                    <a:lstStyle/>
                    <a:p>
                      <a:pPr algn="l" fontAlgn="ctr"/>
                      <a:r>
                        <a:rPr lang="en-US" sz="1000" u="none" strike="noStrike">
                          <a:effectLst/>
                        </a:rPr>
                        <a:t>max_num</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10</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50</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20</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35</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420977429"/>
                  </a:ext>
                </a:extLst>
              </a:tr>
              <a:tr h="238477">
                <a:tc>
                  <a:txBody>
                    <a:bodyPr/>
                    <a:lstStyle/>
                    <a:p>
                      <a:pPr algn="l" fontAlgn="ctr"/>
                      <a:r>
                        <a:rPr lang="en-US" sz="1000" u="none" strike="noStrike">
                          <a:effectLst/>
                        </a:rPr>
                        <a:t>mobility</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3</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3</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3</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dirty="0">
                          <a:effectLst/>
                        </a:rPr>
                        <a:t>3</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dirty="0">
                          <a:effectLst/>
                        </a:rPr>
                        <a:t>2</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1</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3127903578"/>
                  </a:ext>
                </a:extLst>
              </a:tr>
              <a:tr h="238477">
                <a:tc>
                  <a:txBody>
                    <a:bodyPr/>
                    <a:lstStyle/>
                    <a:p>
                      <a:pPr algn="l" fontAlgn="ctr"/>
                      <a:r>
                        <a:rPr lang="en-US" sz="1000" u="none" strike="noStrike">
                          <a:effectLst/>
                        </a:rPr>
                        <a:t>battery</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67</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73</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87</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dirty="0">
                          <a:effectLst/>
                        </a:rPr>
                        <a:t>93</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dirty="0">
                          <a:effectLst/>
                        </a:rPr>
                        <a:t>41</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dirty="0">
                          <a:effectLst/>
                        </a:rPr>
                        <a:t>21</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3653813088"/>
                  </a:ext>
                </a:extLst>
              </a:tr>
              <a:tr h="238477">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R w="12700" cap="flat" cmpd="sng" algn="ctr">
                      <a:solidFill>
                        <a:schemeClr val="tx1"/>
                      </a:solidFill>
                      <a:prstDash val="solid"/>
                      <a:round/>
                      <a:headEnd type="none" w="med" len="med"/>
                      <a:tailEnd type="none" w="med" len="med"/>
                    </a:lnR>
                  </a:tcPr>
                </a:tc>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Init</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Max</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2741599049"/>
                  </a:ext>
                </a:extLst>
              </a:tr>
              <a:tr h="238477">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l" fontAlgn="ctr"/>
                      <a:r>
                        <a:rPr lang="ja-JP" altLang="en-US" sz="1000" u="none" strike="noStrike" dirty="0">
                          <a:effectLst/>
                        </a:rPr>
                        <a:t>インフレータブル構造物</a:t>
                      </a: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gridSpan="2">
                  <a:txBody>
                    <a:bodyPr/>
                    <a:lstStyle/>
                    <a:p>
                      <a:pPr algn="l" fontAlgn="ctr"/>
                      <a:r>
                        <a:rPr lang="ja-JP" altLang="en-US" sz="1000" u="none" strike="noStrike">
                          <a:effectLst/>
                        </a:rPr>
                        <a:t>太陽光発電パネル</a:t>
                      </a: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a:effectLst/>
                        </a:rPr>
                        <a:t>通信設備</a:t>
                      </a: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a:effectLst/>
                        </a:rPr>
                        <a:t>　</a:t>
                      </a: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fontAlgn="ctr"/>
                      <a:r>
                        <a:rPr lang="en-US" sz="1000" u="none" strike="noStrike" dirty="0">
                          <a:effectLst/>
                        </a:rPr>
                        <a:t>Body</a:t>
                      </a:r>
                      <a:endParaRPr 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6</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10</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4211499496"/>
                  </a:ext>
                </a:extLst>
              </a:tr>
              <a:tr h="345313">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dirty="0">
                          <a:effectLst/>
                        </a:rPr>
                        <a:t>運搬⇒</a:t>
                      </a:r>
                      <a:endParaRPr lang="ja-JP" altLang="en-US" sz="1000" b="0"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dirty="0">
                          <a:effectLst/>
                        </a:rPr>
                        <a:t>展開準備</a:t>
                      </a: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dirty="0">
                          <a:effectLst/>
                        </a:rPr>
                        <a:t>展開補助</a:t>
                      </a: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dirty="0">
                          <a:effectLst/>
                        </a:rPr>
                        <a:t>運搬⇒</a:t>
                      </a:r>
                      <a:endParaRPr lang="ja-JP" altLang="en-US" sz="1000" b="0"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dirty="0">
                          <a:effectLst/>
                        </a:rPr>
                        <a:t>展開</a:t>
                      </a: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dirty="0">
                          <a:effectLst/>
                        </a:rPr>
                        <a:t>電源ライン</a:t>
                      </a: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dirty="0">
                          <a:effectLst/>
                        </a:rPr>
                        <a:t>運搬⇒</a:t>
                      </a:r>
                      <a:endParaRPr lang="ja-JP" altLang="en-US" sz="1000" b="0"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a:effectLst/>
                        </a:rPr>
                        <a:t>組立て</a:t>
                      </a: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fontAlgn="ctr"/>
                      <a:r>
                        <a:rPr lang="en-US" sz="1000" u="none" strike="noStrike">
                          <a:effectLst/>
                        </a:rPr>
                        <a:t>Limb</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39</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50</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3688456059"/>
                  </a:ext>
                </a:extLst>
              </a:tr>
              <a:tr h="238477">
                <a:tc>
                  <a:txBody>
                    <a:bodyPr/>
                    <a:lstStyle/>
                    <a:p>
                      <a:pPr algn="l" fontAlgn="ctr"/>
                      <a:r>
                        <a:rPr lang="en-US" sz="1000" u="none" strike="noStrike">
                          <a:effectLst/>
                        </a:rPr>
                        <a:t>transport</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12</a:t>
                      </a:r>
                      <a:endParaRPr lang="en-US" altLang="ja-JP" sz="1400" b="0"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0</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0</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3</a:t>
                      </a:r>
                      <a:endParaRPr lang="en-US" altLang="ja-JP" sz="1400" b="0"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0</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0</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4</a:t>
                      </a:r>
                      <a:endParaRPr lang="en-US" altLang="ja-JP" sz="1400" b="0" i="0" u="none" strike="noStrike">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0</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fontAlgn="ctr"/>
                      <a:r>
                        <a:rPr lang="en-US" sz="1000" u="none" strike="noStrike">
                          <a:effectLst/>
                        </a:rPr>
                        <a:t>EndE</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17</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20</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3527621033"/>
                  </a:ext>
                </a:extLst>
              </a:tr>
              <a:tr h="345313">
                <a:tc>
                  <a:txBody>
                    <a:bodyPr/>
                    <a:lstStyle/>
                    <a:p>
                      <a:pPr algn="l" fontAlgn="ctr"/>
                      <a:r>
                        <a:rPr lang="en-US" sz="1000" u="none" strike="noStrike">
                          <a:effectLst/>
                        </a:rPr>
                        <a:t>manufacture</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0</a:t>
                      </a:r>
                      <a:endParaRPr lang="en-US" altLang="ja-JP" sz="1400" b="0" i="0" u="none" strike="noStrike">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6</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10</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0</a:t>
                      </a:r>
                      <a:endParaRPr lang="en-US" altLang="ja-JP" sz="1400" b="0" i="0" u="none" strike="noStrike">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3</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5</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0</a:t>
                      </a:r>
                      <a:endParaRPr lang="en-US" altLang="ja-JP" sz="1400" b="0"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8</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fontAlgn="ctr"/>
                      <a:r>
                        <a:rPr lang="en-US" sz="1000" u="none" strike="noStrike">
                          <a:effectLst/>
                        </a:rPr>
                        <a:t>Wheel</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30</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35</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3317784237"/>
                  </a:ext>
                </a:extLst>
              </a:tr>
              <a:tr h="238477">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0.5</a:t>
                      </a:r>
                      <a:endParaRPr lang="en-US" altLang="ja-JP" sz="1400" b="0" i="0" u="none" strike="noStrike">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5</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8</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a:t>
                      </a:r>
                      <a:endParaRPr lang="en-US" altLang="ja-JP" sz="1400" b="0" i="0" u="none" strike="noStrike">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5</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10</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0.8</a:t>
                      </a:r>
                      <a:endParaRPr lang="en-US" altLang="ja-JP" sz="1400" b="0" i="0" u="none" strike="noStrike">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10</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2495522893"/>
                  </a:ext>
                </a:extLst>
              </a:tr>
              <a:tr h="238477">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2719063198"/>
                  </a:ext>
                </a:extLst>
              </a:tr>
              <a:tr h="238477">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9449554"/>
                  </a:ext>
                </a:extLst>
              </a:tr>
              <a:tr h="238477">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TWSH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TWDH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QWSH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QWDH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Dragon</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Minimal</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R w="12700" cap="flat" cmpd="sng" algn="ctr">
                      <a:solidFill>
                        <a:schemeClr val="tx1"/>
                      </a:solidFill>
                      <a:prstDash val="solid"/>
                      <a:round/>
                      <a:headEnd type="none" w="med" len="med"/>
                      <a:tailEnd type="none" w="med" len="med"/>
                    </a:lnR>
                  </a:tcPr>
                </a:tc>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dirty="0">
                          <a:effectLst/>
                        </a:rPr>
                        <a:t>TWSH</a:t>
                      </a:r>
                      <a:endParaRPr 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dirty="0">
                          <a:effectLst/>
                        </a:rPr>
                        <a:t>TWDH</a:t>
                      </a:r>
                      <a:endParaRPr 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QWSH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QWDH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Dragon</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Minimal</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Total</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3113774"/>
                  </a:ext>
                </a:extLst>
              </a:tr>
              <a:tr h="238477">
                <a:tc>
                  <a:txBody>
                    <a:bodyPr/>
                    <a:lstStyle/>
                    <a:p>
                      <a:pPr algn="l" fontAlgn="ctr"/>
                      <a:r>
                        <a:rPr lang="en-US" sz="1000" u="none" strike="noStrike">
                          <a:effectLst/>
                        </a:rPr>
                        <a:t>Body</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0</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0</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R w="12700" cap="flat" cmpd="sng" algn="ctr">
                      <a:solidFill>
                        <a:schemeClr val="tx1"/>
                      </a:solidFill>
                      <a:prstDash val="solid"/>
                      <a:round/>
                      <a:headEnd type="none" w="med" len="med"/>
                      <a:tailEnd type="none" w="med" len="med"/>
                    </a:lnR>
                  </a:tcPr>
                </a:tc>
                <a:tc>
                  <a:txBody>
                    <a:bodyPr/>
                    <a:lstStyle/>
                    <a:p>
                      <a:pPr algn="l" fontAlgn="ctr"/>
                      <a:r>
                        <a:rPr lang="en-US" sz="1000" u="none" strike="noStrike">
                          <a:effectLst/>
                        </a:rPr>
                        <a:t>num</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2</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2</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7</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14</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0376346"/>
                  </a:ext>
                </a:extLst>
              </a:tr>
              <a:tr h="238477">
                <a:tc>
                  <a:txBody>
                    <a:bodyPr/>
                    <a:lstStyle/>
                    <a:p>
                      <a:pPr algn="l" fontAlgn="ctr"/>
                      <a:r>
                        <a:rPr lang="en-US" sz="1000" u="none" strike="noStrike">
                          <a:effectLst/>
                        </a:rPr>
                        <a:t>Limb</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4</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5</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5</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6</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2</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R w="12700" cap="flat" cmpd="sng" algn="ctr">
                      <a:solidFill>
                        <a:schemeClr val="tx1"/>
                      </a:solidFill>
                      <a:prstDash val="solid"/>
                      <a:round/>
                      <a:headEnd type="none" w="med" len="med"/>
                      <a:tailEnd type="none" w="med" len="med"/>
                    </a:lnR>
                  </a:tcPr>
                </a:tc>
                <a:tc>
                  <a:txBody>
                    <a:bodyPr/>
                    <a:lstStyle/>
                    <a:p>
                      <a:pPr algn="l" fontAlgn="ctr"/>
                      <a:r>
                        <a:rPr lang="en-US" sz="1000" u="none" strike="noStrike">
                          <a:effectLst/>
                        </a:rPr>
                        <a:t>battery</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67</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73</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87</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93</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41</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21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5048465"/>
                  </a:ext>
                </a:extLst>
              </a:tr>
              <a:tr h="238477">
                <a:tc>
                  <a:txBody>
                    <a:bodyPr/>
                    <a:lstStyle/>
                    <a:p>
                      <a:pPr algn="l" fontAlgn="ctr"/>
                      <a:r>
                        <a:rPr lang="en-US" sz="1000" u="none" strike="noStrike">
                          <a:effectLst/>
                        </a:rPr>
                        <a:t>EndE</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2</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2</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23175348"/>
                  </a:ext>
                </a:extLst>
              </a:tr>
              <a:tr h="238477">
                <a:tc>
                  <a:txBody>
                    <a:bodyPr/>
                    <a:lstStyle/>
                    <a:p>
                      <a:pPr algn="l" fontAlgn="ctr"/>
                      <a:r>
                        <a:rPr lang="en-US" sz="1000" u="none" strike="noStrike">
                          <a:effectLst/>
                        </a:rPr>
                        <a:t>Wheel</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3</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3</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4</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4</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2</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2758764074"/>
                  </a:ext>
                </a:extLst>
              </a:tr>
            </a:tbl>
          </a:graphicData>
        </a:graphic>
      </p:graphicFrame>
    </p:spTree>
    <p:extLst>
      <p:ext uri="{BB962C8B-B14F-4D97-AF65-F5344CB8AC3E}">
        <p14:creationId xmlns:p14="http://schemas.microsoft.com/office/powerpoint/2010/main" val="3095909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9AF23-C7E4-E0FA-40E3-5B60922308F0}"/>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FC02A889-E3A9-A0B2-E022-58C76E9D281B}"/>
              </a:ext>
            </a:extLst>
          </p:cNvPr>
          <p:cNvSpPr>
            <a:spLocks noGrp="1"/>
          </p:cNvSpPr>
          <p:nvPr>
            <p:ph type="title"/>
          </p:nvPr>
        </p:nvSpPr>
        <p:spPr>
          <a:xfrm>
            <a:off x="628650" y="108276"/>
            <a:ext cx="7886700" cy="1325563"/>
          </a:xfrm>
        </p:spPr>
        <p:txBody>
          <a:bodyPr>
            <a:normAutofit/>
          </a:bodyPr>
          <a:lstStyle/>
          <a:p>
            <a:r>
              <a:rPr lang="en-US" altLang="ja-JP" dirty="0">
                <a:latin typeface="ＭＳ Ｐゴシック" panose="020B0600070205080204" pitchFamily="50" charset="-128"/>
                <a:ea typeface="ＭＳ Ｐゴシック" panose="020B0600070205080204" pitchFamily="50" charset="-128"/>
              </a:rPr>
              <a:t>2024 – 11</a:t>
            </a:r>
            <a:r>
              <a:rPr lang="ja-JP" altLang="en-US" dirty="0">
                <a:latin typeface="ＭＳ Ｐゴシック" panose="020B0600070205080204" pitchFamily="50" charset="-128"/>
                <a:ea typeface="ＭＳ Ｐゴシック" panose="020B0600070205080204" pitchFamily="50" charset="-128"/>
              </a:rPr>
              <a:t>月時点</a:t>
            </a:r>
          </a:p>
        </p:txBody>
      </p:sp>
      <p:sp>
        <p:nvSpPr>
          <p:cNvPr id="2" name="四角形: 角を丸くする 1">
            <a:extLst>
              <a:ext uri="{FF2B5EF4-FFF2-40B4-BE49-F238E27FC236}">
                <a16:creationId xmlns:a16="http://schemas.microsoft.com/office/drawing/2014/main" id="{25A36EB3-2519-70CB-8F40-6EAE0C5F0BBE}"/>
              </a:ext>
            </a:extLst>
          </p:cNvPr>
          <p:cNvSpPr/>
          <p:nvPr/>
        </p:nvSpPr>
        <p:spPr>
          <a:xfrm>
            <a:off x="2995409" y="4217902"/>
            <a:ext cx="1542625" cy="12960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Picture 2">
            <a:extLst>
              <a:ext uri="{FF2B5EF4-FFF2-40B4-BE49-F238E27FC236}">
                <a16:creationId xmlns:a16="http://schemas.microsoft.com/office/drawing/2014/main" id="{47019CE3-9E74-44F0-CD46-3CC5223E58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641" t="7357" r="20959" b="18643"/>
          <a:stretch/>
        </p:blipFill>
        <p:spPr bwMode="auto">
          <a:xfrm>
            <a:off x="764712" y="4812889"/>
            <a:ext cx="1158915" cy="79788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352A4A6-A56A-24E6-4D29-48BF1B94B7EE}"/>
              </a:ext>
            </a:extLst>
          </p:cNvPr>
          <p:cNvSpPr txBox="1"/>
          <p:nvPr/>
        </p:nvSpPr>
        <p:spPr>
          <a:xfrm>
            <a:off x="149452" y="3967007"/>
            <a:ext cx="2642203" cy="707886"/>
          </a:xfrm>
          <a:prstGeom prst="rect">
            <a:avLst/>
          </a:prstGeom>
          <a:noFill/>
        </p:spPr>
        <p:txBody>
          <a:bodyPr wrap="square" rtlCol="0">
            <a:spAutoFit/>
          </a:bodyPr>
          <a:lstStyle/>
          <a:p>
            <a:pPr algn="ctr" defTabSz="914400">
              <a:defRPr/>
            </a:pPr>
            <a:r>
              <a:rPr lang="ja-JP" altLang="en-US" sz="2000" dirty="0">
                <a:latin typeface="ＭＳ Ｐゴシック" panose="020B0600070205080204" pitchFamily="50" charset="-128"/>
                <a:ea typeface="ＭＳ Ｐゴシック" panose="020B0600070205080204" pitchFamily="50" charset="-128"/>
              </a:rPr>
              <a:t>利用可能な</a:t>
            </a:r>
            <a:endParaRPr lang="en-US" altLang="ja-JP" sz="2000" dirty="0">
              <a:latin typeface="ＭＳ Ｐゴシック" panose="020B0600070205080204" pitchFamily="50" charset="-128"/>
              <a:ea typeface="ＭＳ Ｐゴシック" panose="020B0600070205080204" pitchFamily="50" charset="-128"/>
            </a:endParaRPr>
          </a:p>
          <a:p>
            <a:pPr algn="ctr" defTabSz="914400">
              <a:defRPr/>
            </a:pPr>
            <a:r>
              <a:rPr lang="ja-JP" altLang="en-US" sz="2000" dirty="0">
                <a:latin typeface="ＭＳ Ｐゴシック" panose="020B0600070205080204" pitchFamily="50" charset="-128"/>
                <a:ea typeface="ＭＳ Ｐゴシック" panose="020B0600070205080204" pitchFamily="50" charset="-128"/>
              </a:rPr>
              <a:t>モジュールリソース</a:t>
            </a:r>
            <a:endParaRPr lang="en-US" altLang="ja-JP" sz="2000" dirty="0">
              <a:solidFill>
                <a:prstClr val="black"/>
              </a:solidFill>
              <a:latin typeface="ＭＳ Ｐゴシック" panose="020B0600070205080204" pitchFamily="50" charset="-128"/>
              <a:ea typeface="ＭＳ Ｐゴシック" panose="020B0600070205080204" pitchFamily="50" charset="-128"/>
            </a:endParaRPr>
          </a:p>
        </p:txBody>
      </p:sp>
      <p:pic>
        <p:nvPicPr>
          <p:cNvPr id="5" name="Picture 4">
            <a:extLst>
              <a:ext uri="{FF2B5EF4-FFF2-40B4-BE49-F238E27FC236}">
                <a16:creationId xmlns:a16="http://schemas.microsoft.com/office/drawing/2014/main" id="{CED14EE8-1FD7-87E5-3C79-AA50B7656C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498" t="11851" r="26327" b="11396"/>
          <a:stretch/>
        </p:blipFill>
        <p:spPr bwMode="auto">
          <a:xfrm>
            <a:off x="1451689" y="5591310"/>
            <a:ext cx="1319637" cy="90996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D798B88D-BAEC-A969-ADE0-ACEC6FD8FB33}"/>
              </a:ext>
            </a:extLst>
          </p:cNvPr>
          <p:cNvSpPr txBox="1"/>
          <p:nvPr/>
        </p:nvSpPr>
        <p:spPr>
          <a:xfrm>
            <a:off x="1307327" y="5263379"/>
            <a:ext cx="1022290" cy="369332"/>
          </a:xfrm>
          <a:prstGeom prst="rect">
            <a:avLst/>
          </a:prstGeom>
          <a:noFill/>
        </p:spPr>
        <p:txBody>
          <a:bodyPr wrap="square" rtlCol="0">
            <a:spAutoFit/>
          </a:bodyPr>
          <a:lstStyle/>
          <a:p>
            <a:pPr algn="ctr" defTabSz="914400">
              <a:defRPr/>
            </a:pPr>
            <a:r>
              <a:rPr lang="en-US" altLang="ja-JP" dirty="0">
                <a:solidFill>
                  <a:schemeClr val="accent2"/>
                </a:solidFill>
                <a:latin typeface="ＭＳ Ｐゴシック" panose="020B0600070205080204" pitchFamily="50" charset="-128"/>
                <a:ea typeface="ＭＳ Ｐゴシック" panose="020B0600070205080204" pitchFamily="50" charset="-128"/>
              </a:rPr>
              <a:t>Limb</a:t>
            </a:r>
          </a:p>
        </p:txBody>
      </p:sp>
      <p:sp>
        <p:nvSpPr>
          <p:cNvPr id="7" name="テキスト ボックス 6">
            <a:extLst>
              <a:ext uri="{FF2B5EF4-FFF2-40B4-BE49-F238E27FC236}">
                <a16:creationId xmlns:a16="http://schemas.microsoft.com/office/drawing/2014/main" id="{B34B1B83-0466-38E5-CFCA-20949298F468}"/>
              </a:ext>
            </a:extLst>
          </p:cNvPr>
          <p:cNvSpPr txBox="1"/>
          <p:nvPr/>
        </p:nvSpPr>
        <p:spPr>
          <a:xfrm>
            <a:off x="1959053" y="6297146"/>
            <a:ext cx="1022290" cy="369332"/>
          </a:xfrm>
          <a:prstGeom prst="rect">
            <a:avLst/>
          </a:prstGeom>
          <a:noFill/>
        </p:spPr>
        <p:txBody>
          <a:bodyPr wrap="square" rtlCol="0">
            <a:spAutoFit/>
          </a:bodyPr>
          <a:lstStyle/>
          <a:p>
            <a:pPr algn="ctr" defTabSz="914400">
              <a:defRPr/>
            </a:pPr>
            <a:r>
              <a:rPr lang="en-US" altLang="ja-JP" dirty="0">
                <a:solidFill>
                  <a:schemeClr val="accent2"/>
                </a:solidFill>
                <a:latin typeface="ＭＳ Ｐゴシック" panose="020B0600070205080204" pitchFamily="50" charset="-128"/>
                <a:ea typeface="ＭＳ Ｐゴシック" panose="020B0600070205080204" pitchFamily="50" charset="-128"/>
              </a:rPr>
              <a:t>Wheel</a:t>
            </a:r>
          </a:p>
        </p:txBody>
      </p:sp>
      <p:pic>
        <p:nvPicPr>
          <p:cNvPr id="8" name="図 7">
            <a:extLst>
              <a:ext uri="{FF2B5EF4-FFF2-40B4-BE49-F238E27FC236}">
                <a16:creationId xmlns:a16="http://schemas.microsoft.com/office/drawing/2014/main" id="{BBFB0CE8-864F-4AFA-2724-00B31D9E62A7}"/>
              </a:ext>
            </a:extLst>
          </p:cNvPr>
          <p:cNvPicPr>
            <a:picLocks noChangeAspect="1"/>
          </p:cNvPicPr>
          <p:nvPr/>
        </p:nvPicPr>
        <p:blipFill rotWithShape="1">
          <a:blip r:embed="rId4"/>
          <a:srcRect l="16237" t="11826" r="16725" b="29754"/>
          <a:stretch/>
        </p:blipFill>
        <p:spPr>
          <a:xfrm>
            <a:off x="92895" y="5608738"/>
            <a:ext cx="1251274" cy="873074"/>
          </a:xfrm>
          <a:prstGeom prst="ellipse">
            <a:avLst/>
          </a:prstGeom>
          <a:ln>
            <a:noFill/>
          </a:ln>
          <a:effectLst>
            <a:softEdge rad="112500"/>
          </a:effectLst>
        </p:spPr>
      </p:pic>
      <p:sp>
        <p:nvSpPr>
          <p:cNvPr id="9" name="テキスト ボックス 8">
            <a:extLst>
              <a:ext uri="{FF2B5EF4-FFF2-40B4-BE49-F238E27FC236}">
                <a16:creationId xmlns:a16="http://schemas.microsoft.com/office/drawing/2014/main" id="{1340821C-F8C5-1397-E878-2F9F189E5269}"/>
              </a:ext>
            </a:extLst>
          </p:cNvPr>
          <p:cNvSpPr txBox="1"/>
          <p:nvPr/>
        </p:nvSpPr>
        <p:spPr>
          <a:xfrm>
            <a:off x="675231" y="6311371"/>
            <a:ext cx="1022290" cy="369332"/>
          </a:xfrm>
          <a:prstGeom prst="rect">
            <a:avLst/>
          </a:prstGeom>
          <a:noFill/>
        </p:spPr>
        <p:txBody>
          <a:bodyPr wrap="square" rtlCol="0">
            <a:spAutoFit/>
          </a:bodyPr>
          <a:lstStyle/>
          <a:p>
            <a:pPr algn="ctr" defTabSz="914400">
              <a:defRPr/>
            </a:pPr>
            <a:r>
              <a:rPr lang="en-US" altLang="ja-JP" dirty="0">
                <a:solidFill>
                  <a:schemeClr val="accent2"/>
                </a:solidFill>
                <a:latin typeface="ＭＳ Ｐゴシック" panose="020B0600070205080204" pitchFamily="50" charset="-128"/>
                <a:ea typeface="ＭＳ Ｐゴシック" panose="020B0600070205080204" pitchFamily="50" charset="-128"/>
              </a:rPr>
              <a:t>Body</a:t>
            </a:r>
          </a:p>
        </p:txBody>
      </p:sp>
      <p:pic>
        <p:nvPicPr>
          <p:cNvPr id="10" name="Picture 6" descr="矢印 右上がりイラスト｜無料イラスト・フリー素材なら「イラストAC」">
            <a:extLst>
              <a:ext uri="{FF2B5EF4-FFF2-40B4-BE49-F238E27FC236}">
                <a16:creationId xmlns:a16="http://schemas.microsoft.com/office/drawing/2014/main" id="{29861F96-0DA1-AC2E-D6E8-155C42FC4E01}"/>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52323" y="5382177"/>
            <a:ext cx="1443848" cy="969245"/>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60A948A9-F4B5-130E-E0B4-3C12EB304D68}"/>
              </a:ext>
            </a:extLst>
          </p:cNvPr>
          <p:cNvSpPr txBox="1"/>
          <p:nvPr/>
        </p:nvSpPr>
        <p:spPr>
          <a:xfrm>
            <a:off x="2852211" y="3259121"/>
            <a:ext cx="3068008" cy="707886"/>
          </a:xfrm>
          <a:prstGeom prst="rect">
            <a:avLst/>
          </a:prstGeom>
          <a:noFill/>
        </p:spPr>
        <p:txBody>
          <a:bodyPr wrap="square">
            <a:spAutoFit/>
          </a:bodyPr>
          <a:lstStyle/>
          <a:p>
            <a:pPr algn="ctr"/>
            <a:r>
              <a:rPr lang="ja-JP" altLang="en-US" sz="2000" dirty="0">
                <a:latin typeface="ＭＳ Ｐゴシック" panose="020B0600070205080204" pitchFamily="50" charset="-128"/>
                <a:ea typeface="ＭＳ Ｐゴシック" panose="020B0600070205080204" pitchFamily="50" charset="-128"/>
              </a:rPr>
              <a:t>特性の異なる様々な</a:t>
            </a:r>
            <a:endParaRPr lang="en-US" altLang="ja-JP" sz="2000" dirty="0">
              <a:latin typeface="ＭＳ Ｐゴシック" panose="020B0600070205080204" pitchFamily="50" charset="-128"/>
              <a:ea typeface="ＭＳ Ｐゴシック" panose="020B0600070205080204" pitchFamily="50" charset="-128"/>
            </a:endParaRPr>
          </a:p>
          <a:p>
            <a:pPr algn="ctr"/>
            <a:r>
              <a:rPr lang="ja-JP" altLang="en-US" sz="2000" dirty="0">
                <a:latin typeface="ＭＳ Ｐゴシック" panose="020B0600070205080204" pitchFamily="50" charset="-128"/>
                <a:ea typeface="ＭＳ Ｐゴシック" panose="020B0600070205080204" pitchFamily="50" charset="-128"/>
              </a:rPr>
              <a:t>モジュール組合せ</a:t>
            </a:r>
            <a:endParaRPr lang="en-US" altLang="ja-JP" sz="2000" dirty="0">
              <a:latin typeface="ＭＳ Ｐゴシック" panose="020B0600070205080204" pitchFamily="50" charset="-128"/>
              <a:ea typeface="ＭＳ Ｐゴシック" panose="020B0600070205080204" pitchFamily="50" charset="-128"/>
            </a:endParaRPr>
          </a:p>
        </p:txBody>
      </p:sp>
      <p:sp>
        <p:nvSpPr>
          <p:cNvPr id="12" name="四角形: 角を丸くする 11">
            <a:extLst>
              <a:ext uri="{FF2B5EF4-FFF2-40B4-BE49-F238E27FC236}">
                <a16:creationId xmlns:a16="http://schemas.microsoft.com/office/drawing/2014/main" id="{FE3E73C5-BD72-BC06-2A74-A6F6B94FE7AE}"/>
              </a:ext>
            </a:extLst>
          </p:cNvPr>
          <p:cNvSpPr/>
          <p:nvPr/>
        </p:nvSpPr>
        <p:spPr>
          <a:xfrm>
            <a:off x="4608263" y="4217902"/>
            <a:ext cx="1476752" cy="12960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8DDCBB07-6B47-DB9D-EA06-ECDB4E3FBEBF}"/>
              </a:ext>
            </a:extLst>
          </p:cNvPr>
          <p:cNvPicPr>
            <a:picLocks noChangeAspect="1"/>
          </p:cNvPicPr>
          <p:nvPr/>
        </p:nvPicPr>
        <p:blipFill rotWithShape="1">
          <a:blip r:embed="rId6">
            <a:extLst>
              <a:ext uri="{28A0092B-C50C-407E-A947-70E740481C1C}">
                <a14:useLocalDpi xmlns:a14="http://schemas.microsoft.com/office/drawing/2010/main" val="0"/>
              </a:ext>
            </a:extLst>
          </a:blip>
          <a:srcRect l="5353" t="59764" r="53585"/>
          <a:stretch/>
        </p:blipFill>
        <p:spPr>
          <a:xfrm>
            <a:off x="4769036" y="4463155"/>
            <a:ext cx="1140199" cy="800224"/>
          </a:xfrm>
          <a:prstGeom prst="rect">
            <a:avLst/>
          </a:prstGeom>
        </p:spPr>
      </p:pic>
      <p:pic>
        <p:nvPicPr>
          <p:cNvPr id="14" name="図 13">
            <a:extLst>
              <a:ext uri="{FF2B5EF4-FFF2-40B4-BE49-F238E27FC236}">
                <a16:creationId xmlns:a16="http://schemas.microsoft.com/office/drawing/2014/main" id="{CF83D4A0-F473-BC11-59B5-4B264D46033E}"/>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l="5353" t="13155" r="53585" b="42048"/>
          <a:stretch/>
        </p:blipFill>
        <p:spPr>
          <a:xfrm>
            <a:off x="3083593" y="4472050"/>
            <a:ext cx="987660" cy="771742"/>
          </a:xfrm>
          <a:prstGeom prst="rect">
            <a:avLst/>
          </a:prstGeom>
        </p:spPr>
      </p:pic>
      <p:sp>
        <p:nvSpPr>
          <p:cNvPr id="15" name="テキスト ボックス 14">
            <a:extLst>
              <a:ext uri="{FF2B5EF4-FFF2-40B4-BE49-F238E27FC236}">
                <a16:creationId xmlns:a16="http://schemas.microsoft.com/office/drawing/2014/main" id="{B1576663-187C-6293-C0C3-D24E1F625153}"/>
              </a:ext>
            </a:extLst>
          </p:cNvPr>
          <p:cNvSpPr txBox="1"/>
          <p:nvPr/>
        </p:nvSpPr>
        <p:spPr>
          <a:xfrm>
            <a:off x="3965441" y="4906154"/>
            <a:ext cx="572593" cy="369332"/>
          </a:xfrm>
          <a:prstGeom prst="rect">
            <a:avLst/>
          </a:prstGeom>
          <a:noFill/>
        </p:spPr>
        <p:txBody>
          <a:bodyPr wrap="square" rtlCol="0">
            <a:spAutoFit/>
          </a:bodyPr>
          <a:lstStyle/>
          <a:p>
            <a:r>
              <a:rPr kumimoji="1" lang="en-US" altLang="ja-JP" dirty="0">
                <a:latin typeface="ＭＳ Ｐゴシック" panose="020B0600070205080204" pitchFamily="50" charset="-128"/>
                <a:ea typeface="ＭＳ Ｐゴシック" panose="020B0600070205080204" pitchFamily="50" charset="-128"/>
              </a:rPr>
              <a:t>×</a:t>
            </a:r>
            <a:r>
              <a:rPr kumimoji="1" lang="ja-JP" altLang="en-US" dirty="0">
                <a:latin typeface="ＭＳ Ｐゴシック" panose="020B0600070205080204" pitchFamily="50" charset="-128"/>
                <a:ea typeface="ＭＳ Ｐゴシック" panose="020B0600070205080204" pitchFamily="50" charset="-128"/>
              </a:rPr>
              <a:t>３</a:t>
            </a:r>
          </a:p>
        </p:txBody>
      </p:sp>
      <p:sp>
        <p:nvSpPr>
          <p:cNvPr id="16" name="テキスト ボックス 15">
            <a:extLst>
              <a:ext uri="{FF2B5EF4-FFF2-40B4-BE49-F238E27FC236}">
                <a16:creationId xmlns:a16="http://schemas.microsoft.com/office/drawing/2014/main" id="{1C9528C6-BDF1-136C-B55D-C7B5E629C30F}"/>
              </a:ext>
            </a:extLst>
          </p:cNvPr>
          <p:cNvSpPr txBox="1"/>
          <p:nvPr/>
        </p:nvSpPr>
        <p:spPr>
          <a:xfrm>
            <a:off x="3166846" y="4017817"/>
            <a:ext cx="1052101" cy="369332"/>
          </a:xfrm>
          <a:prstGeom prst="rect">
            <a:avLst/>
          </a:prstGeom>
          <a:solidFill>
            <a:schemeClr val="bg1"/>
          </a:solidFill>
        </p:spPr>
        <p:txBody>
          <a:bodyPr wrap="square">
            <a:spAutoFit/>
          </a:bodyPr>
          <a:lstStyle/>
          <a:p>
            <a:pPr algn="ctr"/>
            <a:r>
              <a:rPr lang="ja-JP" altLang="en-US" dirty="0">
                <a:latin typeface="ＭＳ Ｐゴシック" panose="020B0600070205080204" pitchFamily="50" charset="-128"/>
                <a:ea typeface="ＭＳ Ｐゴシック" panose="020B0600070205080204" pitchFamily="50" charset="-128"/>
              </a:rPr>
              <a:t>プラン</a:t>
            </a:r>
            <a:r>
              <a:rPr lang="en-US" altLang="ja-JP" dirty="0">
                <a:latin typeface="ＭＳ Ｐゴシック" panose="020B0600070205080204" pitchFamily="50" charset="-128"/>
                <a:ea typeface="ＭＳ Ｐゴシック" panose="020B0600070205080204" pitchFamily="50" charset="-128"/>
              </a:rPr>
              <a:t>A</a:t>
            </a:r>
            <a:endParaRPr lang="ja-JP" altLang="en-US" dirty="0"/>
          </a:p>
        </p:txBody>
      </p:sp>
      <p:sp>
        <p:nvSpPr>
          <p:cNvPr id="17" name="テキスト ボックス 16">
            <a:extLst>
              <a:ext uri="{FF2B5EF4-FFF2-40B4-BE49-F238E27FC236}">
                <a16:creationId xmlns:a16="http://schemas.microsoft.com/office/drawing/2014/main" id="{4D4ECA1D-811C-3084-C513-061537308254}"/>
              </a:ext>
            </a:extLst>
          </p:cNvPr>
          <p:cNvSpPr txBox="1"/>
          <p:nvPr/>
        </p:nvSpPr>
        <p:spPr>
          <a:xfrm>
            <a:off x="4812017" y="4017817"/>
            <a:ext cx="1042734" cy="369332"/>
          </a:xfrm>
          <a:prstGeom prst="rect">
            <a:avLst/>
          </a:prstGeom>
          <a:solidFill>
            <a:schemeClr val="bg1"/>
          </a:solidFill>
        </p:spPr>
        <p:txBody>
          <a:bodyPr wrap="square">
            <a:spAutoFit/>
          </a:bodyPr>
          <a:lstStyle/>
          <a:p>
            <a:pPr algn="ctr"/>
            <a:r>
              <a:rPr lang="ja-JP" altLang="en-US" dirty="0">
                <a:latin typeface="ＭＳ Ｐゴシック" panose="020B0600070205080204" pitchFamily="50" charset="-128"/>
                <a:ea typeface="ＭＳ Ｐゴシック" panose="020B0600070205080204" pitchFamily="50" charset="-128"/>
              </a:rPr>
              <a:t>プラン</a:t>
            </a:r>
            <a:r>
              <a:rPr lang="en-US" altLang="ja-JP" dirty="0">
                <a:latin typeface="ＭＳ Ｐゴシック" panose="020B0600070205080204" pitchFamily="50" charset="-128"/>
                <a:ea typeface="ＭＳ Ｐゴシック" panose="020B0600070205080204" pitchFamily="50" charset="-128"/>
              </a:rPr>
              <a:t>B</a:t>
            </a:r>
            <a:endParaRPr lang="ja-JP" altLang="en-US" dirty="0"/>
          </a:p>
        </p:txBody>
      </p:sp>
      <p:sp>
        <p:nvSpPr>
          <p:cNvPr id="18" name="テキスト ボックス 17">
            <a:extLst>
              <a:ext uri="{FF2B5EF4-FFF2-40B4-BE49-F238E27FC236}">
                <a16:creationId xmlns:a16="http://schemas.microsoft.com/office/drawing/2014/main" id="{ABB263E7-1771-275A-7236-B3D703911E17}"/>
              </a:ext>
            </a:extLst>
          </p:cNvPr>
          <p:cNvSpPr txBox="1"/>
          <p:nvPr/>
        </p:nvSpPr>
        <p:spPr>
          <a:xfrm>
            <a:off x="3062340" y="5928303"/>
            <a:ext cx="3068008" cy="707886"/>
          </a:xfrm>
          <a:prstGeom prst="rect">
            <a:avLst/>
          </a:prstGeom>
          <a:noFill/>
        </p:spPr>
        <p:txBody>
          <a:bodyPr wrap="square">
            <a:spAutoFit/>
          </a:bodyPr>
          <a:lstStyle/>
          <a:p>
            <a:pPr algn="ctr"/>
            <a:r>
              <a:rPr lang="ja-JP" altLang="en-US" sz="2000" dirty="0">
                <a:latin typeface="ＭＳ Ｐゴシック" panose="020B0600070205080204" pitchFamily="50" charset="-128"/>
                <a:ea typeface="ＭＳ Ｐゴシック" panose="020B0600070205080204" pitchFamily="50" charset="-128"/>
              </a:rPr>
              <a:t>モジュールの</a:t>
            </a:r>
            <a:endParaRPr lang="en-US" altLang="ja-JP" sz="2000" dirty="0">
              <a:latin typeface="ＭＳ Ｐゴシック" panose="020B0600070205080204" pitchFamily="50" charset="-128"/>
              <a:ea typeface="ＭＳ Ｐゴシック" panose="020B0600070205080204" pitchFamily="50" charset="-128"/>
            </a:endParaRPr>
          </a:p>
          <a:p>
            <a:pPr algn="ctr"/>
            <a:r>
              <a:rPr lang="ja-JP" altLang="en-US" sz="2000" dirty="0">
                <a:latin typeface="ＭＳ Ｐゴシック" panose="020B0600070205080204" pitchFamily="50" charset="-128"/>
                <a:ea typeface="ＭＳ Ｐゴシック" panose="020B0600070205080204" pitchFamily="50" charset="-128"/>
              </a:rPr>
              <a:t>配分プラン</a:t>
            </a:r>
            <a:r>
              <a:rPr lang="ja-JP" altLang="en-US" sz="2000" dirty="0">
                <a:solidFill>
                  <a:srgbClr val="FF0000"/>
                </a:solidFill>
                <a:latin typeface="ＭＳ Ｐゴシック" panose="020B0600070205080204" pitchFamily="50" charset="-128"/>
                <a:ea typeface="ＭＳ Ｐゴシック" panose="020B0600070205080204" pitchFamily="50" charset="-128"/>
              </a:rPr>
              <a:t>最適化</a:t>
            </a:r>
            <a:endParaRPr lang="en-US" altLang="ja-JP" sz="2000" dirty="0">
              <a:solidFill>
                <a:srgbClr val="FF0000"/>
              </a:solidFill>
              <a:latin typeface="ＭＳ Ｐゴシック" panose="020B0600070205080204" pitchFamily="50" charset="-128"/>
              <a:ea typeface="ＭＳ Ｐゴシック" panose="020B0600070205080204" pitchFamily="50" charset="-128"/>
            </a:endParaRPr>
          </a:p>
        </p:txBody>
      </p:sp>
      <p:sp>
        <p:nvSpPr>
          <p:cNvPr id="19" name="テキスト ボックス 18">
            <a:extLst>
              <a:ext uri="{FF2B5EF4-FFF2-40B4-BE49-F238E27FC236}">
                <a16:creationId xmlns:a16="http://schemas.microsoft.com/office/drawing/2014/main" id="{8658B919-222A-4206-B4E6-C89D1024CDAD}"/>
              </a:ext>
            </a:extLst>
          </p:cNvPr>
          <p:cNvSpPr txBox="1"/>
          <p:nvPr/>
        </p:nvSpPr>
        <p:spPr>
          <a:xfrm>
            <a:off x="6206494" y="2258990"/>
            <a:ext cx="2849141" cy="707886"/>
          </a:xfrm>
          <a:prstGeom prst="rect">
            <a:avLst/>
          </a:prstGeom>
          <a:noFill/>
        </p:spPr>
        <p:txBody>
          <a:bodyPr wrap="square">
            <a:spAutoFit/>
          </a:bodyPr>
          <a:lstStyle/>
          <a:p>
            <a:pPr algn="ctr"/>
            <a:r>
              <a:rPr lang="ja-JP" altLang="en-US" sz="2000" dirty="0">
                <a:latin typeface="ＭＳ Ｐゴシック" panose="020B0600070205080204" pitchFamily="50" charset="-128"/>
                <a:ea typeface="ＭＳ Ｐゴシック" panose="020B0600070205080204" pitchFamily="50" charset="-128"/>
              </a:rPr>
              <a:t>各ロボットに適した</a:t>
            </a:r>
            <a:endParaRPr lang="en-US" altLang="ja-JP" sz="2000" dirty="0">
              <a:latin typeface="ＭＳ Ｐゴシック" panose="020B0600070205080204" pitchFamily="50" charset="-128"/>
              <a:ea typeface="ＭＳ Ｐゴシック" panose="020B0600070205080204" pitchFamily="50" charset="-128"/>
            </a:endParaRPr>
          </a:p>
          <a:p>
            <a:pPr algn="ctr"/>
            <a:r>
              <a:rPr lang="ja-JP" altLang="en-US" sz="2000" dirty="0">
                <a:latin typeface="ＭＳ Ｐゴシック" panose="020B0600070205080204" pitchFamily="50" charset="-128"/>
                <a:ea typeface="ＭＳ Ｐゴシック" panose="020B0600070205080204" pitchFamily="50" charset="-128"/>
              </a:rPr>
              <a:t>タスクの割り当て</a:t>
            </a:r>
            <a:endParaRPr lang="ja-JP" altLang="en-US" sz="2000" dirty="0"/>
          </a:p>
        </p:txBody>
      </p:sp>
      <p:cxnSp>
        <p:nvCxnSpPr>
          <p:cNvPr id="20" name="直線矢印コネクタ 19">
            <a:extLst>
              <a:ext uri="{FF2B5EF4-FFF2-40B4-BE49-F238E27FC236}">
                <a16:creationId xmlns:a16="http://schemas.microsoft.com/office/drawing/2014/main" id="{89731E02-ABFD-1AD0-E470-A8D92BFE8D12}"/>
              </a:ext>
            </a:extLst>
          </p:cNvPr>
          <p:cNvCxnSpPr>
            <a:cxnSpLocks/>
          </p:cNvCxnSpPr>
          <p:nvPr/>
        </p:nvCxnSpPr>
        <p:spPr>
          <a:xfrm>
            <a:off x="6946550" y="4649972"/>
            <a:ext cx="19080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A0F5B26A-0376-0999-D9A2-3659553518A2}"/>
              </a:ext>
            </a:extLst>
          </p:cNvPr>
          <p:cNvCxnSpPr>
            <a:cxnSpLocks/>
          </p:cNvCxnSpPr>
          <p:nvPr/>
        </p:nvCxnSpPr>
        <p:spPr>
          <a:xfrm flipV="1">
            <a:off x="6956075" y="3465024"/>
            <a:ext cx="0" cy="1179137"/>
          </a:xfrm>
          <a:prstGeom prst="straightConnector1">
            <a:avLst/>
          </a:prstGeom>
          <a:ln w="28575">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A219DB4F-9770-8F9A-07E5-FC3848FC04FE}"/>
              </a:ext>
            </a:extLst>
          </p:cNvPr>
          <p:cNvSpPr txBox="1"/>
          <p:nvPr/>
        </p:nvSpPr>
        <p:spPr>
          <a:xfrm>
            <a:off x="8139146" y="4749920"/>
            <a:ext cx="738253" cy="338554"/>
          </a:xfrm>
          <a:prstGeom prst="rect">
            <a:avLst/>
          </a:prstGeom>
          <a:noFill/>
        </p:spPr>
        <p:txBody>
          <a:bodyPr wrap="square">
            <a:spAutoFit/>
          </a:bodyPr>
          <a:lstStyle/>
          <a:p>
            <a:r>
              <a:rPr lang="ja-JP" altLang="en-US" sz="1600" dirty="0">
                <a:latin typeface="ＭＳ Ｐゴシック" panose="020B0600070205080204" pitchFamily="50" charset="-128"/>
                <a:ea typeface="ＭＳ Ｐゴシック" panose="020B0600070205080204" pitchFamily="50" charset="-128"/>
              </a:rPr>
              <a:t>時間</a:t>
            </a:r>
            <a:endParaRPr lang="ja-JP" altLang="en-US" sz="1600" dirty="0"/>
          </a:p>
        </p:txBody>
      </p:sp>
      <p:sp>
        <p:nvSpPr>
          <p:cNvPr id="23" name="正方形/長方形 22">
            <a:extLst>
              <a:ext uri="{FF2B5EF4-FFF2-40B4-BE49-F238E27FC236}">
                <a16:creationId xmlns:a16="http://schemas.microsoft.com/office/drawing/2014/main" id="{0051D2AC-F4E8-6509-A116-9AF4F0EBFD45}"/>
              </a:ext>
            </a:extLst>
          </p:cNvPr>
          <p:cNvSpPr/>
          <p:nvPr/>
        </p:nvSpPr>
        <p:spPr>
          <a:xfrm>
            <a:off x="7084171" y="3590335"/>
            <a:ext cx="510489"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7DFA9791-C985-1E23-B446-706BB9F3093B}"/>
              </a:ext>
            </a:extLst>
          </p:cNvPr>
          <p:cNvSpPr txBox="1"/>
          <p:nvPr/>
        </p:nvSpPr>
        <p:spPr>
          <a:xfrm>
            <a:off x="6213109" y="4015198"/>
            <a:ext cx="1045720" cy="338554"/>
          </a:xfrm>
          <a:prstGeom prst="rect">
            <a:avLst/>
          </a:prstGeom>
          <a:noFill/>
        </p:spPr>
        <p:txBody>
          <a:bodyPr wrap="square">
            <a:spAutoFit/>
          </a:bodyPr>
          <a:lstStyle/>
          <a:p>
            <a:r>
              <a:rPr lang="ja-JP" altLang="en-US" sz="1600" dirty="0">
                <a:latin typeface="ＭＳ Ｐゴシック" panose="020B0600070205080204" pitchFamily="50" charset="-128"/>
                <a:ea typeface="ＭＳ Ｐゴシック" panose="020B0600070205080204" pitchFamily="50" charset="-128"/>
              </a:rPr>
              <a:t>ロボ②</a:t>
            </a:r>
            <a:endParaRPr lang="ja-JP" altLang="en-US" sz="1600" dirty="0"/>
          </a:p>
        </p:txBody>
      </p:sp>
      <p:sp>
        <p:nvSpPr>
          <p:cNvPr id="25" name="テキスト ボックス 24">
            <a:extLst>
              <a:ext uri="{FF2B5EF4-FFF2-40B4-BE49-F238E27FC236}">
                <a16:creationId xmlns:a16="http://schemas.microsoft.com/office/drawing/2014/main" id="{96F44C26-7D0B-DF4F-7FB7-098F17ECBC0A}"/>
              </a:ext>
            </a:extLst>
          </p:cNvPr>
          <p:cNvSpPr txBox="1"/>
          <p:nvPr/>
        </p:nvSpPr>
        <p:spPr>
          <a:xfrm rot="5400000">
            <a:off x="6377512" y="4364248"/>
            <a:ext cx="390530" cy="400110"/>
          </a:xfrm>
          <a:prstGeom prst="rect">
            <a:avLst/>
          </a:prstGeom>
          <a:noFill/>
        </p:spPr>
        <p:txBody>
          <a:bodyPr wrap="square">
            <a:spAutoFit/>
          </a:bodyPr>
          <a:lstStyle/>
          <a:p>
            <a:r>
              <a:rPr lang="en-US" altLang="ja-JP" sz="2000" dirty="0">
                <a:latin typeface="ＭＳ Ｐゴシック" panose="020B0600070205080204" pitchFamily="50" charset="-128"/>
                <a:ea typeface="ＭＳ Ｐゴシック" panose="020B0600070205080204" pitchFamily="50" charset="-128"/>
              </a:rPr>
              <a:t>…</a:t>
            </a:r>
            <a:endParaRPr lang="ja-JP" altLang="en-US" sz="2000" dirty="0"/>
          </a:p>
        </p:txBody>
      </p:sp>
      <p:sp>
        <p:nvSpPr>
          <p:cNvPr id="26" name="正方形/長方形 25">
            <a:extLst>
              <a:ext uri="{FF2B5EF4-FFF2-40B4-BE49-F238E27FC236}">
                <a16:creationId xmlns:a16="http://schemas.microsoft.com/office/drawing/2014/main" id="{4846F63A-7C4C-7BFA-3D28-4905A0E9B966}"/>
              </a:ext>
            </a:extLst>
          </p:cNvPr>
          <p:cNvSpPr/>
          <p:nvPr/>
        </p:nvSpPr>
        <p:spPr>
          <a:xfrm>
            <a:off x="6691550" y="3078519"/>
            <a:ext cx="144000" cy="216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27" name="テキスト ボックス 26">
            <a:extLst>
              <a:ext uri="{FF2B5EF4-FFF2-40B4-BE49-F238E27FC236}">
                <a16:creationId xmlns:a16="http://schemas.microsoft.com/office/drawing/2014/main" id="{6FEFDEA1-A772-CFD7-73B9-B9C0D9C7ECEB}"/>
              </a:ext>
            </a:extLst>
          </p:cNvPr>
          <p:cNvSpPr txBox="1"/>
          <p:nvPr/>
        </p:nvSpPr>
        <p:spPr>
          <a:xfrm>
            <a:off x="6834682" y="3017242"/>
            <a:ext cx="595035" cy="338554"/>
          </a:xfrm>
          <a:prstGeom prst="rect">
            <a:avLst/>
          </a:prstGeom>
          <a:noFill/>
        </p:spPr>
        <p:txBody>
          <a:bodyPr wrap="none" rtlCol="0">
            <a:spAutoFit/>
          </a:bodyPr>
          <a:lstStyle/>
          <a:p>
            <a:r>
              <a:rPr lang="ja-JP" altLang="en-US" sz="1600" dirty="0">
                <a:latin typeface="Arial" panose="020B0604020202020204" pitchFamily="34" charset="0"/>
                <a:ea typeface="ＭＳ Ｐゴシック" panose="020B0600070205080204" pitchFamily="50" charset="-128"/>
                <a:cs typeface="Arial" panose="020B0604020202020204" pitchFamily="34" charset="0"/>
              </a:rPr>
              <a:t>移動</a:t>
            </a:r>
            <a:endParaRPr kumimoji="1" lang="ja-JP" altLang="en-US" sz="1600"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28" name="正方形/長方形 27">
            <a:extLst>
              <a:ext uri="{FF2B5EF4-FFF2-40B4-BE49-F238E27FC236}">
                <a16:creationId xmlns:a16="http://schemas.microsoft.com/office/drawing/2014/main" id="{C7B9A600-6F76-3816-DD12-1CA9137750FD}"/>
              </a:ext>
            </a:extLst>
          </p:cNvPr>
          <p:cNvSpPr/>
          <p:nvPr/>
        </p:nvSpPr>
        <p:spPr>
          <a:xfrm>
            <a:off x="7413237" y="3078519"/>
            <a:ext cx="144000" cy="216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29" name="テキスト ボックス 28">
            <a:extLst>
              <a:ext uri="{FF2B5EF4-FFF2-40B4-BE49-F238E27FC236}">
                <a16:creationId xmlns:a16="http://schemas.microsoft.com/office/drawing/2014/main" id="{DA6FE849-CB82-B8C7-85AB-8A512871EFC5}"/>
              </a:ext>
            </a:extLst>
          </p:cNvPr>
          <p:cNvSpPr txBox="1"/>
          <p:nvPr/>
        </p:nvSpPr>
        <p:spPr>
          <a:xfrm>
            <a:off x="7546844" y="3017242"/>
            <a:ext cx="595035" cy="338554"/>
          </a:xfrm>
          <a:prstGeom prst="rect">
            <a:avLst/>
          </a:prstGeom>
          <a:noFill/>
        </p:spPr>
        <p:txBody>
          <a:bodyPr wrap="none" rtlCol="0">
            <a:spAutoFit/>
          </a:bodyPr>
          <a:lstStyle/>
          <a:p>
            <a:r>
              <a:rPr lang="ja-JP" altLang="en-US" sz="1600" dirty="0">
                <a:latin typeface="Arial" panose="020B0604020202020204" pitchFamily="34" charset="0"/>
                <a:ea typeface="ＭＳ Ｐゴシック" panose="020B0600070205080204" pitchFamily="50" charset="-128"/>
                <a:cs typeface="Arial" panose="020B0604020202020204" pitchFamily="34" charset="0"/>
              </a:rPr>
              <a:t>作業</a:t>
            </a:r>
            <a:endParaRPr kumimoji="1" lang="ja-JP" altLang="en-US" sz="1600"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30" name="テキスト ボックス 29">
            <a:extLst>
              <a:ext uri="{FF2B5EF4-FFF2-40B4-BE49-F238E27FC236}">
                <a16:creationId xmlns:a16="http://schemas.microsoft.com/office/drawing/2014/main" id="{704F2E20-FE28-4786-72F5-AC0C9B9FCB97}"/>
              </a:ext>
            </a:extLst>
          </p:cNvPr>
          <p:cNvSpPr txBox="1"/>
          <p:nvPr/>
        </p:nvSpPr>
        <p:spPr>
          <a:xfrm>
            <a:off x="8195788" y="3017242"/>
            <a:ext cx="595035" cy="338554"/>
          </a:xfrm>
          <a:prstGeom prst="rect">
            <a:avLst/>
          </a:prstGeom>
          <a:noFill/>
        </p:spPr>
        <p:txBody>
          <a:bodyPr wrap="none" rtlCol="0">
            <a:spAutoFit/>
          </a:bodyPr>
          <a:lstStyle/>
          <a:p>
            <a:r>
              <a:rPr kumimoji="1" lang="ja-JP" altLang="en-US" sz="1600" dirty="0">
                <a:latin typeface="Arial" panose="020B0604020202020204" pitchFamily="34" charset="0"/>
                <a:ea typeface="ＭＳ Ｐゴシック" panose="020B0600070205080204" pitchFamily="50" charset="-128"/>
                <a:cs typeface="Arial" panose="020B0604020202020204" pitchFamily="34" charset="0"/>
              </a:rPr>
              <a:t>充電</a:t>
            </a:r>
          </a:p>
        </p:txBody>
      </p:sp>
      <p:sp>
        <p:nvSpPr>
          <p:cNvPr id="31" name="正方形/長方形 30">
            <a:extLst>
              <a:ext uri="{FF2B5EF4-FFF2-40B4-BE49-F238E27FC236}">
                <a16:creationId xmlns:a16="http://schemas.microsoft.com/office/drawing/2014/main" id="{EE2B3977-86AC-F31B-9D23-A6467509A5DE}"/>
              </a:ext>
            </a:extLst>
          </p:cNvPr>
          <p:cNvSpPr/>
          <p:nvPr/>
        </p:nvSpPr>
        <p:spPr>
          <a:xfrm>
            <a:off x="8062182" y="3078519"/>
            <a:ext cx="144000" cy="2160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2" name="正方形/長方形 31">
            <a:extLst>
              <a:ext uri="{FF2B5EF4-FFF2-40B4-BE49-F238E27FC236}">
                <a16:creationId xmlns:a16="http://schemas.microsoft.com/office/drawing/2014/main" id="{8A1BA7A3-4955-CCA4-2F29-B2090922192A}"/>
              </a:ext>
            </a:extLst>
          </p:cNvPr>
          <p:cNvSpPr/>
          <p:nvPr/>
        </p:nvSpPr>
        <p:spPr>
          <a:xfrm>
            <a:off x="7593443" y="3590335"/>
            <a:ext cx="579649"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33" name="正方形/長方形 32">
            <a:extLst>
              <a:ext uri="{FF2B5EF4-FFF2-40B4-BE49-F238E27FC236}">
                <a16:creationId xmlns:a16="http://schemas.microsoft.com/office/drawing/2014/main" id="{3693C42C-0817-779C-4324-6B7058A46219}"/>
              </a:ext>
            </a:extLst>
          </p:cNvPr>
          <p:cNvSpPr/>
          <p:nvPr/>
        </p:nvSpPr>
        <p:spPr>
          <a:xfrm>
            <a:off x="8174836" y="3590335"/>
            <a:ext cx="648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4" name="正方形/長方形 33">
            <a:extLst>
              <a:ext uri="{FF2B5EF4-FFF2-40B4-BE49-F238E27FC236}">
                <a16:creationId xmlns:a16="http://schemas.microsoft.com/office/drawing/2014/main" id="{180E5D0A-71FF-199C-CF76-7DC759BC18A7}"/>
              </a:ext>
            </a:extLst>
          </p:cNvPr>
          <p:cNvSpPr/>
          <p:nvPr/>
        </p:nvSpPr>
        <p:spPr>
          <a:xfrm>
            <a:off x="8263473" y="3590335"/>
            <a:ext cx="272750" cy="2520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5" name="正方形/長方形 34">
            <a:extLst>
              <a:ext uri="{FF2B5EF4-FFF2-40B4-BE49-F238E27FC236}">
                <a16:creationId xmlns:a16="http://schemas.microsoft.com/office/drawing/2014/main" id="{BB79DCC6-BB9D-CE8A-E969-8A829D93D02E}"/>
              </a:ext>
            </a:extLst>
          </p:cNvPr>
          <p:cNvSpPr/>
          <p:nvPr/>
        </p:nvSpPr>
        <p:spPr>
          <a:xfrm>
            <a:off x="7084169" y="4056483"/>
            <a:ext cx="144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6" name="正方形/長方形 35">
            <a:extLst>
              <a:ext uri="{FF2B5EF4-FFF2-40B4-BE49-F238E27FC236}">
                <a16:creationId xmlns:a16="http://schemas.microsoft.com/office/drawing/2014/main" id="{13AE17D0-C3A4-1858-8F87-D3DA32410740}"/>
              </a:ext>
            </a:extLst>
          </p:cNvPr>
          <p:cNvSpPr/>
          <p:nvPr/>
        </p:nvSpPr>
        <p:spPr>
          <a:xfrm>
            <a:off x="7242643" y="4056483"/>
            <a:ext cx="252000"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7" name="正方形/長方形 36">
            <a:extLst>
              <a:ext uri="{FF2B5EF4-FFF2-40B4-BE49-F238E27FC236}">
                <a16:creationId xmlns:a16="http://schemas.microsoft.com/office/drawing/2014/main" id="{F4A50914-887D-F04A-E94C-CDD929A51334}"/>
              </a:ext>
            </a:extLst>
          </p:cNvPr>
          <p:cNvSpPr/>
          <p:nvPr/>
        </p:nvSpPr>
        <p:spPr>
          <a:xfrm>
            <a:off x="7493572" y="4056483"/>
            <a:ext cx="216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8" name="正方形/長方形 37">
            <a:extLst>
              <a:ext uri="{FF2B5EF4-FFF2-40B4-BE49-F238E27FC236}">
                <a16:creationId xmlns:a16="http://schemas.microsoft.com/office/drawing/2014/main" id="{BCE411BA-4C74-BBBB-1A9E-F7D00286E31E}"/>
              </a:ext>
            </a:extLst>
          </p:cNvPr>
          <p:cNvSpPr/>
          <p:nvPr/>
        </p:nvSpPr>
        <p:spPr>
          <a:xfrm>
            <a:off x="7712693" y="4056483"/>
            <a:ext cx="540000"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9" name="正方形/長方形 38">
            <a:extLst>
              <a:ext uri="{FF2B5EF4-FFF2-40B4-BE49-F238E27FC236}">
                <a16:creationId xmlns:a16="http://schemas.microsoft.com/office/drawing/2014/main" id="{0540935F-33BF-4314-792D-DCF94A6BBA68}"/>
              </a:ext>
            </a:extLst>
          </p:cNvPr>
          <p:cNvSpPr/>
          <p:nvPr/>
        </p:nvSpPr>
        <p:spPr>
          <a:xfrm>
            <a:off x="8246312" y="4056483"/>
            <a:ext cx="396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40" name="正方形/長方形 39">
            <a:extLst>
              <a:ext uri="{FF2B5EF4-FFF2-40B4-BE49-F238E27FC236}">
                <a16:creationId xmlns:a16="http://schemas.microsoft.com/office/drawing/2014/main" id="{4F128AC2-DCB4-4AEB-F4CC-EAB4B2697C65}"/>
              </a:ext>
            </a:extLst>
          </p:cNvPr>
          <p:cNvSpPr/>
          <p:nvPr/>
        </p:nvSpPr>
        <p:spPr>
          <a:xfrm>
            <a:off x="8662922" y="4056483"/>
            <a:ext cx="180000" cy="2520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41" name="テキスト ボックス 40">
            <a:extLst>
              <a:ext uri="{FF2B5EF4-FFF2-40B4-BE49-F238E27FC236}">
                <a16:creationId xmlns:a16="http://schemas.microsoft.com/office/drawing/2014/main" id="{FAD3207E-B2E4-DB45-21BF-FCC87AE6797A}"/>
              </a:ext>
            </a:extLst>
          </p:cNvPr>
          <p:cNvSpPr txBox="1"/>
          <p:nvPr/>
        </p:nvSpPr>
        <p:spPr>
          <a:xfrm>
            <a:off x="6219169" y="3531772"/>
            <a:ext cx="1045720" cy="338554"/>
          </a:xfrm>
          <a:prstGeom prst="rect">
            <a:avLst/>
          </a:prstGeom>
          <a:noFill/>
        </p:spPr>
        <p:txBody>
          <a:bodyPr wrap="square">
            <a:spAutoFit/>
          </a:bodyPr>
          <a:lstStyle/>
          <a:p>
            <a:r>
              <a:rPr lang="ja-JP" altLang="en-US" sz="1600" dirty="0">
                <a:latin typeface="ＭＳ Ｐゴシック" panose="020B0600070205080204" pitchFamily="50" charset="-128"/>
                <a:ea typeface="ＭＳ Ｐゴシック" panose="020B0600070205080204" pitchFamily="50" charset="-128"/>
              </a:rPr>
              <a:t>ロボ①</a:t>
            </a:r>
            <a:endParaRPr lang="ja-JP" altLang="en-US" sz="1600" dirty="0"/>
          </a:p>
        </p:txBody>
      </p:sp>
      <p:sp>
        <p:nvSpPr>
          <p:cNvPr id="42" name="テキスト ボックス 41">
            <a:extLst>
              <a:ext uri="{FF2B5EF4-FFF2-40B4-BE49-F238E27FC236}">
                <a16:creationId xmlns:a16="http://schemas.microsoft.com/office/drawing/2014/main" id="{B66CDE29-86BB-5AB1-A0D5-3967AC870E81}"/>
              </a:ext>
            </a:extLst>
          </p:cNvPr>
          <p:cNvSpPr txBox="1"/>
          <p:nvPr/>
        </p:nvSpPr>
        <p:spPr>
          <a:xfrm>
            <a:off x="6117194" y="5794656"/>
            <a:ext cx="2849141" cy="400110"/>
          </a:xfrm>
          <a:prstGeom prst="rect">
            <a:avLst/>
          </a:prstGeom>
          <a:noFill/>
        </p:spPr>
        <p:txBody>
          <a:bodyPr wrap="square">
            <a:spAutoFit/>
          </a:bodyPr>
          <a:lstStyle/>
          <a:p>
            <a:r>
              <a:rPr lang="ja-JP" altLang="en-US" sz="2000" dirty="0">
                <a:latin typeface="ＭＳ Ｐゴシック" panose="020B0600070205080204" pitchFamily="50" charset="-128"/>
                <a:ea typeface="ＭＳ Ｐゴシック" panose="020B0600070205080204" pitchFamily="50" charset="-128"/>
              </a:rPr>
              <a:t>タスク遂行計画の</a:t>
            </a:r>
            <a:r>
              <a:rPr lang="ja-JP" altLang="en-US" sz="2000" dirty="0">
                <a:solidFill>
                  <a:srgbClr val="FF0000"/>
                </a:solidFill>
                <a:latin typeface="ＭＳ Ｐゴシック" panose="020B0600070205080204" pitchFamily="50" charset="-128"/>
                <a:ea typeface="ＭＳ Ｐゴシック" panose="020B0600070205080204" pitchFamily="50" charset="-128"/>
              </a:rPr>
              <a:t>最適化</a:t>
            </a:r>
            <a:endParaRPr lang="ja-JP" altLang="en-US" sz="2000" dirty="0">
              <a:solidFill>
                <a:srgbClr val="FF0000"/>
              </a:solidFill>
            </a:endParaRPr>
          </a:p>
        </p:txBody>
      </p:sp>
      <p:pic>
        <p:nvPicPr>
          <p:cNvPr id="43" name="Picture 6" descr="矢印 右上がりイラスト｜無料イラスト・フリー素材なら「イラストAC」">
            <a:extLst>
              <a:ext uri="{FF2B5EF4-FFF2-40B4-BE49-F238E27FC236}">
                <a16:creationId xmlns:a16="http://schemas.microsoft.com/office/drawing/2014/main" id="{AC5F359F-2AC9-BC23-78F7-0F492C197A52}"/>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07588" y="4959058"/>
            <a:ext cx="1443848" cy="969245"/>
          </a:xfrm>
          <a:prstGeom prst="rect">
            <a:avLst/>
          </a:prstGeom>
          <a:noFill/>
          <a:extLst>
            <a:ext uri="{909E8E84-426E-40DD-AFC4-6F175D3DCCD1}">
              <a14:hiddenFill xmlns:a14="http://schemas.microsoft.com/office/drawing/2010/main">
                <a:solidFill>
                  <a:srgbClr val="FFFFFF"/>
                </a:solidFill>
              </a14:hiddenFill>
            </a:ext>
          </a:extLst>
        </p:spPr>
      </p:pic>
      <p:sp>
        <p:nvSpPr>
          <p:cNvPr id="44" name="吹き出し: 角を丸めた四角形 43">
            <a:extLst>
              <a:ext uri="{FF2B5EF4-FFF2-40B4-BE49-F238E27FC236}">
                <a16:creationId xmlns:a16="http://schemas.microsoft.com/office/drawing/2014/main" id="{BAE6FCDE-1D82-8895-5405-CEC144ED042D}"/>
              </a:ext>
            </a:extLst>
          </p:cNvPr>
          <p:cNvSpPr/>
          <p:nvPr/>
        </p:nvSpPr>
        <p:spPr>
          <a:xfrm>
            <a:off x="3501531" y="1952844"/>
            <a:ext cx="3061352" cy="787272"/>
          </a:xfrm>
          <a:prstGeom prst="wedgeRoundRectCallout">
            <a:avLst>
              <a:gd name="adj1" fmla="val 38614"/>
              <a:gd name="adj2" fmla="val 62588"/>
              <a:gd name="adj3" fmla="val 16667"/>
            </a:avLst>
          </a:prstGeom>
          <a:solidFill>
            <a:schemeClr val="bg1"/>
          </a:solidFill>
          <a:ln w="2857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吹き出し: 角を丸めた四角形 44">
            <a:extLst>
              <a:ext uri="{FF2B5EF4-FFF2-40B4-BE49-F238E27FC236}">
                <a16:creationId xmlns:a16="http://schemas.microsoft.com/office/drawing/2014/main" id="{486786B4-0934-8C2E-8279-0A122170E9E7}"/>
              </a:ext>
            </a:extLst>
          </p:cNvPr>
          <p:cNvSpPr/>
          <p:nvPr/>
        </p:nvSpPr>
        <p:spPr>
          <a:xfrm>
            <a:off x="205521" y="2465434"/>
            <a:ext cx="2961326" cy="873302"/>
          </a:xfrm>
          <a:prstGeom prst="wedgeRoundRectCallout">
            <a:avLst>
              <a:gd name="adj1" fmla="val 48118"/>
              <a:gd name="adj2" fmla="val 72426"/>
              <a:gd name="adj3" fmla="val 16667"/>
            </a:avLst>
          </a:prstGeom>
          <a:solidFill>
            <a:schemeClr val="bg1"/>
          </a:solidFill>
          <a:ln w="2857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正方形/長方形 45">
            <a:extLst>
              <a:ext uri="{FF2B5EF4-FFF2-40B4-BE49-F238E27FC236}">
                <a16:creationId xmlns:a16="http://schemas.microsoft.com/office/drawing/2014/main" id="{5ED81144-A19C-804F-20E8-91C5F0DFE51D}"/>
              </a:ext>
            </a:extLst>
          </p:cNvPr>
          <p:cNvSpPr/>
          <p:nvPr/>
        </p:nvSpPr>
        <p:spPr>
          <a:xfrm>
            <a:off x="3511805" y="2020574"/>
            <a:ext cx="3068008" cy="646331"/>
          </a:xfrm>
          <a:prstGeom prst="rect">
            <a:avLst/>
          </a:prstGeom>
        </p:spPr>
        <p:txBody>
          <a:bodyPr wrap="square">
            <a:spAutoFit/>
          </a:bodyPr>
          <a:lstStyle/>
          <a:p>
            <a:pPr algn="just">
              <a:spcAft>
                <a:spcPts val="600"/>
              </a:spcAft>
              <a:defRPr/>
            </a:pPr>
            <a:r>
              <a:rPr lang="ja-JP" altLang="en-US" dirty="0">
                <a:latin typeface="ＭＳ Ｐゴシック" panose="020B0600070205080204" pitchFamily="50" charset="-128"/>
                <a:ea typeface="ＭＳ Ｐゴシック" panose="020B0600070205080204" pitchFamily="50" charset="-128"/>
              </a:rPr>
              <a:t>不確実性を考慮した複数回のシミュレーションが必要</a:t>
            </a:r>
          </a:p>
        </p:txBody>
      </p:sp>
      <p:sp>
        <p:nvSpPr>
          <p:cNvPr id="47" name="正方形/長方形 46">
            <a:extLst>
              <a:ext uri="{FF2B5EF4-FFF2-40B4-BE49-F238E27FC236}">
                <a16:creationId xmlns:a16="http://schemas.microsoft.com/office/drawing/2014/main" id="{6B306017-FD62-29C6-82E1-140F3C9A932F}"/>
              </a:ext>
            </a:extLst>
          </p:cNvPr>
          <p:cNvSpPr/>
          <p:nvPr/>
        </p:nvSpPr>
        <p:spPr>
          <a:xfrm>
            <a:off x="410317" y="2569599"/>
            <a:ext cx="2551734" cy="646331"/>
          </a:xfrm>
          <a:prstGeom prst="rect">
            <a:avLst/>
          </a:prstGeom>
        </p:spPr>
        <p:txBody>
          <a:bodyPr wrap="square">
            <a:spAutoFit/>
          </a:bodyPr>
          <a:lstStyle/>
          <a:p>
            <a:pPr algn="just" defTabSz="914400">
              <a:spcAft>
                <a:spcPts val="600"/>
              </a:spcAft>
              <a:defRPr/>
            </a:pPr>
            <a:r>
              <a:rPr lang="ja-JP" altLang="en-US" sz="1800" dirty="0">
                <a:latin typeface="ＭＳ Ｐゴシック" panose="020B0600070205080204" pitchFamily="50" charset="-128"/>
                <a:ea typeface="ＭＳ Ｐゴシック" panose="020B0600070205080204" pitchFamily="50" charset="-128"/>
              </a:rPr>
              <a:t>シミュレーション不要の評価指標で効率よく選定</a:t>
            </a:r>
            <a:endParaRPr lang="ja-JP" altLang="en-US" dirty="0">
              <a:latin typeface="ＭＳ Ｐゴシック" panose="020B0600070205080204" pitchFamily="50" charset="-128"/>
              <a:ea typeface="ＭＳ Ｐゴシック" panose="020B0600070205080204" pitchFamily="50" charset="-128"/>
            </a:endParaRPr>
          </a:p>
        </p:txBody>
      </p:sp>
      <p:sp>
        <p:nvSpPr>
          <p:cNvPr id="49" name="テキスト ボックス 48">
            <a:extLst>
              <a:ext uri="{FF2B5EF4-FFF2-40B4-BE49-F238E27FC236}">
                <a16:creationId xmlns:a16="http://schemas.microsoft.com/office/drawing/2014/main" id="{272F4B98-DE32-D849-8B8B-94C8BC5640C7}"/>
              </a:ext>
            </a:extLst>
          </p:cNvPr>
          <p:cNvSpPr txBox="1"/>
          <p:nvPr/>
        </p:nvSpPr>
        <p:spPr>
          <a:xfrm>
            <a:off x="557346" y="1241616"/>
            <a:ext cx="5872166" cy="523220"/>
          </a:xfrm>
          <a:prstGeom prst="rect">
            <a:avLst/>
          </a:prstGeom>
          <a:noFill/>
        </p:spPr>
        <p:txBody>
          <a:bodyPr wrap="square">
            <a:spAutoFit/>
          </a:bodyPr>
          <a:lstStyle/>
          <a:p>
            <a:r>
              <a:rPr lang="ja-JP" altLang="en-US" sz="2800" dirty="0">
                <a:solidFill>
                  <a:schemeClr val="tx2">
                    <a:lumMod val="75000"/>
                    <a:lumOff val="25000"/>
                  </a:schemeClr>
                </a:solidFill>
                <a:latin typeface="MS PGothic" panose="020B0600070205080204" pitchFamily="34" charset="-128"/>
                <a:ea typeface="MS PGothic" panose="020B0600070205080204" pitchFamily="34" charset="-128"/>
                <a:cs typeface="Arial" panose="020B0604020202020204" pitchFamily="34" charset="0"/>
              </a:rPr>
              <a:t>２種類の最適化で「モジュラー」に対応</a:t>
            </a:r>
            <a:endParaRPr lang="ja-JP" altLang="en-US" sz="2800" dirty="0"/>
          </a:p>
        </p:txBody>
      </p:sp>
    </p:spTree>
    <p:extLst>
      <p:ext uri="{BB962C8B-B14F-4D97-AF65-F5344CB8AC3E}">
        <p14:creationId xmlns:p14="http://schemas.microsoft.com/office/powerpoint/2010/main" val="4126642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4520C-9031-B3E2-332A-43AE310E5614}"/>
            </a:ext>
          </a:extLst>
        </p:cNvPr>
        <p:cNvGrpSpPr/>
        <p:nvPr/>
      </p:nvGrpSpPr>
      <p:grpSpPr>
        <a:xfrm>
          <a:off x="0" y="0"/>
          <a:ext cx="0" cy="0"/>
          <a:chOff x="0" y="0"/>
          <a:chExt cx="0" cy="0"/>
        </a:xfrm>
      </p:grpSpPr>
      <p:pic>
        <p:nvPicPr>
          <p:cNvPr id="196" name="図 195">
            <a:extLst>
              <a:ext uri="{FF2B5EF4-FFF2-40B4-BE49-F238E27FC236}">
                <a16:creationId xmlns:a16="http://schemas.microsoft.com/office/drawing/2014/main" id="{4C885F45-4EC0-567B-F51B-FD3875894C6A}"/>
              </a:ext>
            </a:extLst>
          </p:cNvPr>
          <p:cNvPicPr>
            <a:picLocks noChangeAspect="1"/>
          </p:cNvPicPr>
          <p:nvPr/>
        </p:nvPicPr>
        <p:blipFill>
          <a:blip r:embed="rId2"/>
          <a:stretch>
            <a:fillRect/>
          </a:stretch>
        </p:blipFill>
        <p:spPr>
          <a:xfrm>
            <a:off x="663212" y="1935358"/>
            <a:ext cx="3028950" cy="1628775"/>
          </a:xfrm>
          <a:prstGeom prst="rect">
            <a:avLst/>
          </a:prstGeom>
        </p:spPr>
      </p:pic>
      <p:sp>
        <p:nvSpPr>
          <p:cNvPr id="51" name="タイトル 1">
            <a:extLst>
              <a:ext uri="{FF2B5EF4-FFF2-40B4-BE49-F238E27FC236}">
                <a16:creationId xmlns:a16="http://schemas.microsoft.com/office/drawing/2014/main" id="{2EA651AB-A7F0-EF2B-22BD-242F7852D99A}"/>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フレームワークの全体像</a:t>
            </a:r>
          </a:p>
        </p:txBody>
      </p:sp>
      <p:sp>
        <p:nvSpPr>
          <p:cNvPr id="152" name="四角形: 角を丸くする 151">
            <a:extLst>
              <a:ext uri="{FF2B5EF4-FFF2-40B4-BE49-F238E27FC236}">
                <a16:creationId xmlns:a16="http://schemas.microsoft.com/office/drawing/2014/main" id="{43570257-E079-24EC-ECC9-22EDC0F55428}"/>
              </a:ext>
            </a:extLst>
          </p:cNvPr>
          <p:cNvSpPr/>
          <p:nvPr/>
        </p:nvSpPr>
        <p:spPr>
          <a:xfrm>
            <a:off x="6558044" y="1582254"/>
            <a:ext cx="2110216" cy="586458"/>
          </a:xfrm>
          <a:prstGeom prst="round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タスクの割り当ての最適化結果 </a:t>
            </a:r>
            <a:r>
              <a:rPr kumimoji="1" lang="en-US" altLang="ja-JP" dirty="0">
                <a:solidFill>
                  <a:schemeClr val="tx1"/>
                </a:solidFill>
                <a:latin typeface="ＭＳ Ｐゴシック" panose="020B0600070205080204" pitchFamily="50" charset="-128"/>
                <a:ea typeface="ＭＳ Ｐゴシック" panose="020B0600070205080204" pitchFamily="50" charset="-128"/>
              </a:rPr>
              <a:t>A</a:t>
            </a:r>
            <a:endParaRPr kumimoji="1" lang="ja-JP" altLang="en-US" dirty="0">
              <a:solidFill>
                <a:schemeClr val="tx1"/>
              </a:solidFill>
              <a:latin typeface="ＭＳ Ｐゴシック" panose="020B0600070205080204" pitchFamily="50" charset="-128"/>
              <a:ea typeface="ＭＳ Ｐゴシック" panose="020B0600070205080204" pitchFamily="50" charset="-128"/>
            </a:endParaRPr>
          </a:p>
        </p:txBody>
      </p:sp>
      <p:sp>
        <p:nvSpPr>
          <p:cNvPr id="160" name="矢印: 右 159">
            <a:extLst>
              <a:ext uri="{FF2B5EF4-FFF2-40B4-BE49-F238E27FC236}">
                <a16:creationId xmlns:a16="http://schemas.microsoft.com/office/drawing/2014/main" id="{3A309CDD-2699-68C8-1CD2-EA71ECFDE3EC}"/>
              </a:ext>
            </a:extLst>
          </p:cNvPr>
          <p:cNvSpPr/>
          <p:nvPr/>
        </p:nvSpPr>
        <p:spPr>
          <a:xfrm>
            <a:off x="3995751" y="2074204"/>
            <a:ext cx="2363950" cy="1063869"/>
          </a:xfrm>
          <a:prstGeom prst="rightArrow">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4" name="テキスト ボックス 163">
            <a:extLst>
              <a:ext uri="{FF2B5EF4-FFF2-40B4-BE49-F238E27FC236}">
                <a16:creationId xmlns:a16="http://schemas.microsoft.com/office/drawing/2014/main" id="{ED4E5B5F-73DD-6991-D72B-85EED92DDCD8}"/>
              </a:ext>
            </a:extLst>
          </p:cNvPr>
          <p:cNvSpPr txBox="1"/>
          <p:nvPr/>
        </p:nvSpPr>
        <p:spPr>
          <a:xfrm>
            <a:off x="5177726" y="6143306"/>
            <a:ext cx="3408305" cy="461665"/>
          </a:xfrm>
          <a:prstGeom prst="rect">
            <a:avLst/>
          </a:prstGeom>
          <a:noFill/>
        </p:spPr>
        <p:txBody>
          <a:bodyPr wrap="none" rtlCol="0">
            <a:spAutoFit/>
          </a:bodyPr>
          <a:lstStyle/>
          <a:p>
            <a:r>
              <a:rPr lang="ja-JP" altLang="en-US" sz="2400" dirty="0">
                <a:latin typeface="ＭＳ Ｐゴシック" panose="020B0600070205080204" pitchFamily="50" charset="-128"/>
                <a:ea typeface="ＭＳ Ｐゴシック" panose="020B0600070205080204" pitchFamily="50" charset="-128"/>
              </a:rPr>
              <a:t>タスク遂行計画の</a:t>
            </a:r>
            <a:r>
              <a:rPr lang="ja-JP" altLang="en-US" sz="2400" dirty="0">
                <a:solidFill>
                  <a:srgbClr val="FF0000"/>
                </a:solidFill>
                <a:latin typeface="ＭＳ Ｐゴシック" panose="020B0600070205080204" pitchFamily="50" charset="-128"/>
                <a:ea typeface="ＭＳ Ｐゴシック" panose="020B0600070205080204" pitchFamily="50" charset="-128"/>
              </a:rPr>
              <a:t>最適化</a:t>
            </a:r>
            <a:endParaRPr lang="ja-JP" altLang="en-US" sz="2400" dirty="0">
              <a:solidFill>
                <a:srgbClr val="FF0000"/>
              </a:solidFill>
            </a:endParaRPr>
          </a:p>
        </p:txBody>
      </p:sp>
      <p:pic>
        <p:nvPicPr>
          <p:cNvPr id="171" name="図 170">
            <a:extLst>
              <a:ext uri="{FF2B5EF4-FFF2-40B4-BE49-F238E27FC236}">
                <a16:creationId xmlns:a16="http://schemas.microsoft.com/office/drawing/2014/main" id="{C4A89BB2-3C45-EFCB-CD0A-1082705562E3}"/>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54906" t="15060" r="4881" b="45540"/>
          <a:stretch/>
        </p:blipFill>
        <p:spPr>
          <a:xfrm>
            <a:off x="1639318" y="2074204"/>
            <a:ext cx="767384" cy="538511"/>
          </a:xfrm>
          <a:prstGeom prst="rect">
            <a:avLst/>
          </a:prstGeom>
        </p:spPr>
      </p:pic>
      <p:sp>
        <p:nvSpPr>
          <p:cNvPr id="173" name="テキスト ボックス 172">
            <a:extLst>
              <a:ext uri="{FF2B5EF4-FFF2-40B4-BE49-F238E27FC236}">
                <a16:creationId xmlns:a16="http://schemas.microsoft.com/office/drawing/2014/main" id="{23566BBF-93F9-F86C-8757-67A73F508937}"/>
              </a:ext>
            </a:extLst>
          </p:cNvPr>
          <p:cNvSpPr txBox="1"/>
          <p:nvPr/>
        </p:nvSpPr>
        <p:spPr>
          <a:xfrm>
            <a:off x="3073533" y="2269224"/>
            <a:ext cx="572593" cy="369332"/>
          </a:xfrm>
          <a:prstGeom prst="rect">
            <a:avLst/>
          </a:prstGeom>
          <a:noFill/>
        </p:spPr>
        <p:txBody>
          <a:bodyPr wrap="none" rtlCol="0">
            <a:spAutoFit/>
          </a:bodyPr>
          <a:lstStyle/>
          <a:p>
            <a:r>
              <a:rPr kumimoji="1" lang="en-US" altLang="ja-JP" dirty="0">
                <a:latin typeface="ＭＳ Ｐゴシック" panose="020B0600070205080204" pitchFamily="50" charset="-128"/>
                <a:ea typeface="ＭＳ Ｐゴシック" panose="020B0600070205080204" pitchFamily="50" charset="-128"/>
              </a:rPr>
              <a:t>×</a:t>
            </a:r>
            <a:r>
              <a:rPr kumimoji="1" lang="ja-JP" altLang="en-US" dirty="0">
                <a:latin typeface="ＭＳ Ｐゴシック" panose="020B0600070205080204" pitchFamily="50" charset="-128"/>
                <a:ea typeface="ＭＳ Ｐゴシック" panose="020B0600070205080204" pitchFamily="50" charset="-128"/>
              </a:rPr>
              <a:t>３</a:t>
            </a:r>
          </a:p>
        </p:txBody>
      </p:sp>
      <p:pic>
        <p:nvPicPr>
          <p:cNvPr id="174" name="図 173">
            <a:extLst>
              <a:ext uri="{FF2B5EF4-FFF2-40B4-BE49-F238E27FC236}">
                <a16:creationId xmlns:a16="http://schemas.microsoft.com/office/drawing/2014/main" id="{0F345DE4-6030-0E17-AFEA-B49EE16A489D}"/>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7525" t="59764" r="53586"/>
          <a:stretch/>
        </p:blipFill>
        <p:spPr>
          <a:xfrm>
            <a:off x="1766454" y="2939673"/>
            <a:ext cx="695807" cy="515613"/>
          </a:xfrm>
          <a:prstGeom prst="rect">
            <a:avLst/>
          </a:prstGeom>
        </p:spPr>
      </p:pic>
      <p:pic>
        <p:nvPicPr>
          <p:cNvPr id="175" name="図 174">
            <a:extLst>
              <a:ext uri="{FF2B5EF4-FFF2-40B4-BE49-F238E27FC236}">
                <a16:creationId xmlns:a16="http://schemas.microsoft.com/office/drawing/2014/main" id="{BD1A3501-F760-3FAC-3CD7-F4AC88FCF5BF}"/>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52099" t="56956" r="5021"/>
          <a:stretch/>
        </p:blipFill>
        <p:spPr>
          <a:xfrm>
            <a:off x="790529" y="2477432"/>
            <a:ext cx="695808" cy="500260"/>
          </a:xfrm>
          <a:prstGeom prst="rect">
            <a:avLst/>
          </a:prstGeom>
        </p:spPr>
      </p:pic>
      <p:pic>
        <p:nvPicPr>
          <p:cNvPr id="176" name="図 175">
            <a:extLst>
              <a:ext uri="{FF2B5EF4-FFF2-40B4-BE49-F238E27FC236}">
                <a16:creationId xmlns:a16="http://schemas.microsoft.com/office/drawing/2014/main" id="{36FD3E41-F352-628C-9BE1-3E461B6CBE6C}"/>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7592" t="16108" r="53585" b="42048"/>
          <a:stretch/>
        </p:blipFill>
        <p:spPr>
          <a:xfrm>
            <a:off x="2638445" y="2598761"/>
            <a:ext cx="667925" cy="515614"/>
          </a:xfrm>
          <a:prstGeom prst="rect">
            <a:avLst/>
          </a:prstGeom>
        </p:spPr>
      </p:pic>
      <p:sp>
        <p:nvSpPr>
          <p:cNvPr id="177" name="テキスト ボックス 176">
            <a:extLst>
              <a:ext uri="{FF2B5EF4-FFF2-40B4-BE49-F238E27FC236}">
                <a16:creationId xmlns:a16="http://schemas.microsoft.com/office/drawing/2014/main" id="{F69EBA41-068C-849C-C389-4D6C74109290}"/>
              </a:ext>
            </a:extLst>
          </p:cNvPr>
          <p:cNvSpPr txBox="1"/>
          <p:nvPr/>
        </p:nvSpPr>
        <p:spPr>
          <a:xfrm>
            <a:off x="2932629" y="3198961"/>
            <a:ext cx="1426994" cy="707886"/>
          </a:xfrm>
          <a:prstGeom prst="rect">
            <a:avLst/>
          </a:prstGeom>
          <a:solidFill>
            <a:schemeClr val="bg1">
              <a:alpha val="50000"/>
            </a:schemeClr>
          </a:solid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工作効率</a:t>
            </a:r>
            <a:r>
              <a:rPr kumimoji="1" lang="en-US" altLang="ja-JP" sz="2000" dirty="0">
                <a:latin typeface="ＭＳ Ｐゴシック" panose="020B0600070205080204" pitchFamily="50" charset="-128"/>
                <a:ea typeface="ＭＳ Ｐゴシック" panose="020B0600070205080204" pitchFamily="50" charset="-128"/>
                <a:sym typeface="Wingdings" panose="05000000000000000000" pitchFamily="2" charset="2"/>
              </a:rPr>
              <a:t></a:t>
            </a:r>
          </a:p>
          <a:p>
            <a:r>
              <a:rPr kumimoji="1" lang="ja-JP" altLang="en-US" sz="2000" dirty="0">
                <a:latin typeface="ＭＳ Ｐゴシック" panose="020B0600070205080204" pitchFamily="50" charset="-128"/>
                <a:ea typeface="ＭＳ Ｐゴシック" panose="020B0600070205080204" pitchFamily="50" charset="-128"/>
                <a:sym typeface="Wingdings" panose="05000000000000000000" pitchFamily="2" charset="2"/>
              </a:rPr>
              <a:t>運搬効率</a:t>
            </a:r>
            <a:r>
              <a:rPr kumimoji="1" lang="en-US" altLang="ja-JP" sz="2000" dirty="0">
                <a:latin typeface="ＭＳ Ｐゴシック" panose="020B0600070205080204" pitchFamily="50" charset="-128"/>
                <a:ea typeface="ＭＳ Ｐゴシック" panose="020B0600070205080204" pitchFamily="50" charset="-128"/>
                <a:sym typeface="Wingdings" panose="05000000000000000000" pitchFamily="2" charset="2"/>
              </a:rPr>
              <a:t></a:t>
            </a:r>
            <a:endParaRPr kumimoji="1" lang="ja-JP" altLang="en-US" sz="2000" dirty="0">
              <a:latin typeface="ＭＳ Ｐゴシック" panose="020B0600070205080204" pitchFamily="50" charset="-128"/>
              <a:ea typeface="ＭＳ Ｐゴシック" panose="020B0600070205080204" pitchFamily="50" charset="-128"/>
            </a:endParaRPr>
          </a:p>
        </p:txBody>
      </p:sp>
      <p:sp>
        <p:nvSpPr>
          <p:cNvPr id="178" name="テキスト ボックス 177">
            <a:extLst>
              <a:ext uri="{FF2B5EF4-FFF2-40B4-BE49-F238E27FC236}">
                <a16:creationId xmlns:a16="http://schemas.microsoft.com/office/drawing/2014/main" id="{6EC60373-88D9-16C4-3FC0-A4AA30AF9B05}"/>
              </a:ext>
            </a:extLst>
          </p:cNvPr>
          <p:cNvSpPr txBox="1"/>
          <p:nvPr/>
        </p:nvSpPr>
        <p:spPr>
          <a:xfrm>
            <a:off x="398392" y="1462001"/>
            <a:ext cx="1426994" cy="707886"/>
          </a:xfrm>
          <a:prstGeom prst="rect">
            <a:avLst/>
          </a:prstGeom>
          <a:solidFill>
            <a:schemeClr val="bg1">
              <a:alpha val="50000"/>
            </a:schemeClr>
          </a:solid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工作効率</a:t>
            </a:r>
            <a:r>
              <a:rPr kumimoji="1" lang="en-US" altLang="ja-JP" sz="2000" dirty="0">
                <a:latin typeface="ＭＳ Ｐゴシック" panose="020B0600070205080204" pitchFamily="50" charset="-128"/>
                <a:ea typeface="ＭＳ Ｐゴシック" panose="020B0600070205080204" pitchFamily="50" charset="-128"/>
                <a:sym typeface="Wingdings" panose="05000000000000000000" pitchFamily="2" charset="2"/>
              </a:rPr>
              <a:t></a:t>
            </a:r>
          </a:p>
          <a:p>
            <a:r>
              <a:rPr kumimoji="1" lang="ja-JP" altLang="en-US" sz="2000" dirty="0">
                <a:latin typeface="ＭＳ Ｐゴシック" panose="020B0600070205080204" pitchFamily="50" charset="-128"/>
                <a:ea typeface="ＭＳ Ｐゴシック" panose="020B0600070205080204" pitchFamily="50" charset="-128"/>
                <a:sym typeface="Wingdings" panose="05000000000000000000" pitchFamily="2" charset="2"/>
              </a:rPr>
              <a:t>運搬効率</a:t>
            </a:r>
            <a:r>
              <a:rPr kumimoji="1" lang="en-US" altLang="ja-JP" sz="2000" dirty="0">
                <a:latin typeface="ＭＳ Ｐゴシック" panose="020B0600070205080204" pitchFamily="50" charset="-128"/>
                <a:ea typeface="ＭＳ Ｐゴシック" panose="020B0600070205080204" pitchFamily="50" charset="-128"/>
                <a:sym typeface="Wingdings" panose="05000000000000000000" pitchFamily="2" charset="2"/>
              </a:rPr>
              <a:t></a:t>
            </a:r>
            <a:endParaRPr kumimoji="1" lang="ja-JP" altLang="en-US" sz="2000" dirty="0">
              <a:latin typeface="ＭＳ Ｐゴシック" panose="020B0600070205080204" pitchFamily="50" charset="-128"/>
              <a:ea typeface="ＭＳ Ｐゴシック" panose="020B0600070205080204" pitchFamily="50" charset="-128"/>
            </a:endParaRPr>
          </a:p>
        </p:txBody>
      </p:sp>
      <p:pic>
        <p:nvPicPr>
          <p:cNvPr id="179" name="図 178">
            <a:extLst>
              <a:ext uri="{FF2B5EF4-FFF2-40B4-BE49-F238E27FC236}">
                <a16:creationId xmlns:a16="http://schemas.microsoft.com/office/drawing/2014/main" id="{C6C603C2-2D08-D88A-9256-CB9299282584}"/>
              </a:ext>
            </a:extLst>
          </p:cNvPr>
          <p:cNvPicPr>
            <a:picLocks noChangeAspect="1"/>
          </p:cNvPicPr>
          <p:nvPr/>
        </p:nvPicPr>
        <p:blipFill>
          <a:blip r:embed="rId7"/>
          <a:stretch>
            <a:fillRect/>
          </a:stretch>
        </p:blipFill>
        <p:spPr>
          <a:xfrm>
            <a:off x="1962366" y="4756748"/>
            <a:ext cx="6645247" cy="1327090"/>
          </a:xfrm>
          <a:prstGeom prst="rect">
            <a:avLst/>
          </a:prstGeom>
          <a:ln w="19050">
            <a:solidFill>
              <a:schemeClr val="tx1"/>
            </a:solidFill>
          </a:ln>
        </p:spPr>
      </p:pic>
      <p:sp>
        <p:nvSpPr>
          <p:cNvPr id="183" name="テキスト ボックス 182">
            <a:extLst>
              <a:ext uri="{FF2B5EF4-FFF2-40B4-BE49-F238E27FC236}">
                <a16:creationId xmlns:a16="http://schemas.microsoft.com/office/drawing/2014/main" id="{F795D85C-6CE0-4D9C-7198-4A29B418A6F1}"/>
              </a:ext>
            </a:extLst>
          </p:cNvPr>
          <p:cNvSpPr txBox="1"/>
          <p:nvPr/>
        </p:nvSpPr>
        <p:spPr>
          <a:xfrm>
            <a:off x="131779" y="3577114"/>
            <a:ext cx="2268513" cy="707886"/>
          </a:xfrm>
          <a:prstGeom prst="rect">
            <a:avLst/>
          </a:prstGeom>
          <a:noFill/>
        </p:spPr>
        <p:txBody>
          <a:bodyPr wrap="square">
            <a:spAutoFit/>
          </a:bodyPr>
          <a:lstStyle/>
          <a:p>
            <a:pPr algn="ctr"/>
            <a:r>
              <a:rPr lang="ja-JP" altLang="en-US" sz="2000" dirty="0">
                <a:latin typeface="ＭＳ Ｐゴシック" panose="020B0600070205080204" pitchFamily="50" charset="-128"/>
                <a:ea typeface="ＭＳ Ｐゴシック" panose="020B0600070205080204" pitchFamily="50" charset="-128"/>
              </a:rPr>
              <a:t>モジュールの</a:t>
            </a:r>
            <a:endParaRPr lang="en-US" altLang="ja-JP" sz="2000" dirty="0">
              <a:latin typeface="ＭＳ Ｐゴシック" panose="020B0600070205080204" pitchFamily="50" charset="-128"/>
              <a:ea typeface="ＭＳ Ｐゴシック" panose="020B0600070205080204" pitchFamily="50" charset="-128"/>
            </a:endParaRPr>
          </a:p>
          <a:p>
            <a:pPr algn="ctr"/>
            <a:r>
              <a:rPr lang="ja-JP" altLang="en-US" sz="2000" dirty="0">
                <a:latin typeface="ＭＳ Ｐゴシック" panose="020B0600070205080204" pitchFamily="50" charset="-128"/>
                <a:ea typeface="ＭＳ Ｐゴシック" panose="020B0600070205080204" pitchFamily="50" charset="-128"/>
              </a:rPr>
              <a:t>配分プラン</a:t>
            </a:r>
            <a:r>
              <a:rPr lang="ja-JP" altLang="en-US" sz="2000" dirty="0">
                <a:solidFill>
                  <a:srgbClr val="FF0000"/>
                </a:solidFill>
                <a:latin typeface="ＭＳ Ｐゴシック" panose="020B0600070205080204" pitchFamily="50" charset="-128"/>
                <a:ea typeface="ＭＳ Ｐゴシック" panose="020B0600070205080204" pitchFamily="50" charset="-128"/>
              </a:rPr>
              <a:t>最適化</a:t>
            </a:r>
            <a:endParaRPr lang="en-US" altLang="ja-JP" sz="2000" dirty="0">
              <a:solidFill>
                <a:srgbClr val="FF0000"/>
              </a:solidFill>
              <a:latin typeface="ＭＳ Ｐゴシック" panose="020B0600070205080204" pitchFamily="50" charset="-128"/>
              <a:ea typeface="ＭＳ Ｐゴシック" panose="020B0600070205080204" pitchFamily="50" charset="-128"/>
            </a:endParaRPr>
          </a:p>
        </p:txBody>
      </p:sp>
      <p:pic>
        <p:nvPicPr>
          <p:cNvPr id="2050" name="Picture 2" descr="デジタルサイネージ フリー素材（イラスト） 無料・商用可">
            <a:extLst>
              <a:ext uri="{FF2B5EF4-FFF2-40B4-BE49-F238E27FC236}">
                <a16:creationId xmlns:a16="http://schemas.microsoft.com/office/drawing/2014/main" id="{0F8AA273-791C-9E9C-65CB-B6378186BD5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71179" y="1746844"/>
            <a:ext cx="1686246" cy="1686246"/>
          </a:xfrm>
          <a:prstGeom prst="rect">
            <a:avLst/>
          </a:prstGeom>
          <a:noFill/>
          <a:extLst>
            <a:ext uri="{909E8E84-426E-40DD-AFC4-6F175D3DCCD1}">
              <a14:hiddenFill xmlns:a14="http://schemas.microsoft.com/office/drawing/2010/main">
                <a:solidFill>
                  <a:srgbClr val="FFFFFF"/>
                </a:solidFill>
              </a14:hiddenFill>
            </a:ext>
          </a:extLst>
        </p:spPr>
      </p:pic>
      <p:sp>
        <p:nvSpPr>
          <p:cNvPr id="198" name="テキスト ボックス 197">
            <a:extLst>
              <a:ext uri="{FF2B5EF4-FFF2-40B4-BE49-F238E27FC236}">
                <a16:creationId xmlns:a16="http://schemas.microsoft.com/office/drawing/2014/main" id="{711953E7-EABB-672F-DFCF-8AFA445B5FF2}"/>
              </a:ext>
            </a:extLst>
          </p:cNvPr>
          <p:cNvSpPr txBox="1"/>
          <p:nvPr/>
        </p:nvSpPr>
        <p:spPr>
          <a:xfrm>
            <a:off x="4511319" y="3344208"/>
            <a:ext cx="2110217" cy="646331"/>
          </a:xfrm>
          <a:prstGeom prst="rect">
            <a:avLst/>
          </a:prstGeom>
          <a:noFill/>
        </p:spPr>
        <p:txBody>
          <a:bodyPr wrap="square">
            <a:spAutoFit/>
          </a:bodyPr>
          <a:lstStyle/>
          <a:p>
            <a:pPr algn="ctr"/>
            <a:r>
              <a:rPr kumimoji="1" lang="ja-JP" altLang="en-US" sz="1800" dirty="0">
                <a:latin typeface="ＭＳ Ｐゴシック" panose="020B0600070205080204" pitchFamily="50" charset="-128"/>
                <a:ea typeface="ＭＳ Ｐゴシック" panose="020B0600070205080204" pitchFamily="50" charset="-128"/>
              </a:rPr>
              <a:t>シミュレーション</a:t>
            </a:r>
            <a:endParaRPr kumimoji="1" lang="en-US" altLang="ja-JP" sz="1800" dirty="0">
              <a:latin typeface="ＭＳ Ｐゴシック" panose="020B0600070205080204" pitchFamily="50" charset="-128"/>
              <a:ea typeface="ＭＳ Ｐゴシック" panose="020B0600070205080204" pitchFamily="50" charset="-128"/>
            </a:endParaRPr>
          </a:p>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　最適化</a:t>
            </a:r>
            <a:endParaRPr kumimoji="1" lang="en-US" altLang="ja-JP" sz="1800" dirty="0">
              <a:solidFill>
                <a:schemeClr val="tx1"/>
              </a:solidFill>
              <a:latin typeface="ＭＳ Ｐゴシック" panose="020B0600070205080204" pitchFamily="50" charset="-128"/>
              <a:ea typeface="ＭＳ Ｐゴシック" panose="020B0600070205080204" pitchFamily="50" charset="-128"/>
            </a:endParaRPr>
          </a:p>
        </p:txBody>
      </p:sp>
      <p:sp>
        <p:nvSpPr>
          <p:cNvPr id="199" name="四角形: 角を丸くする 198">
            <a:extLst>
              <a:ext uri="{FF2B5EF4-FFF2-40B4-BE49-F238E27FC236}">
                <a16:creationId xmlns:a16="http://schemas.microsoft.com/office/drawing/2014/main" id="{24B41AD0-A130-F0A2-8992-3306689FC354}"/>
              </a:ext>
            </a:extLst>
          </p:cNvPr>
          <p:cNvSpPr/>
          <p:nvPr/>
        </p:nvSpPr>
        <p:spPr>
          <a:xfrm>
            <a:off x="6558044" y="2807327"/>
            <a:ext cx="2110216" cy="586458"/>
          </a:xfrm>
          <a:prstGeom prst="roundRect">
            <a:avLst/>
          </a:prstGeom>
          <a:solidFill>
            <a:srgbClr val="FF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タスクの割り当ての最適化結果 </a:t>
            </a:r>
            <a:r>
              <a:rPr kumimoji="1" lang="en-US" altLang="ja-JP" dirty="0">
                <a:solidFill>
                  <a:schemeClr val="tx1"/>
                </a:solidFill>
                <a:latin typeface="ＭＳ Ｐゴシック" panose="020B0600070205080204" pitchFamily="50" charset="-128"/>
                <a:ea typeface="ＭＳ Ｐゴシック" panose="020B0600070205080204" pitchFamily="50" charset="-128"/>
              </a:rPr>
              <a:t>B</a:t>
            </a:r>
            <a:endParaRPr kumimoji="1" lang="ja-JP" altLang="en-US" dirty="0">
              <a:solidFill>
                <a:schemeClr val="tx1"/>
              </a:solidFill>
              <a:latin typeface="ＭＳ Ｐゴシック" panose="020B0600070205080204" pitchFamily="50" charset="-128"/>
              <a:ea typeface="ＭＳ Ｐゴシック" panose="020B0600070205080204" pitchFamily="50" charset="-128"/>
            </a:endParaRPr>
          </a:p>
        </p:txBody>
      </p:sp>
      <p:sp>
        <p:nvSpPr>
          <p:cNvPr id="200" name="テキスト ボックス 199">
            <a:extLst>
              <a:ext uri="{FF2B5EF4-FFF2-40B4-BE49-F238E27FC236}">
                <a16:creationId xmlns:a16="http://schemas.microsoft.com/office/drawing/2014/main" id="{EE733B57-4FFC-88F0-F480-940C99357F48}"/>
              </a:ext>
            </a:extLst>
          </p:cNvPr>
          <p:cNvSpPr txBox="1"/>
          <p:nvPr/>
        </p:nvSpPr>
        <p:spPr>
          <a:xfrm>
            <a:off x="7292725" y="2291640"/>
            <a:ext cx="1222625" cy="369332"/>
          </a:xfrm>
          <a:prstGeom prst="rect">
            <a:avLst/>
          </a:prstGeom>
          <a:noFill/>
        </p:spPr>
        <p:txBody>
          <a:bodyPr wrap="square">
            <a:spAutoFit/>
          </a:bodyPr>
          <a:lstStyle/>
          <a:p>
            <a:pPr algn="ctr"/>
            <a:r>
              <a:rPr kumimoji="1" lang="ja-JP" altLang="en-US" sz="1800" dirty="0">
                <a:latin typeface="ＭＳ Ｐゴシック" panose="020B0600070205080204" pitchFamily="50" charset="-128"/>
                <a:ea typeface="ＭＳ Ｐゴシック" panose="020B0600070205080204" pitchFamily="50" charset="-128"/>
              </a:rPr>
              <a:t>比較</a:t>
            </a:r>
            <a:endParaRPr kumimoji="1" lang="en-US" altLang="ja-JP" sz="1800" dirty="0">
              <a:solidFill>
                <a:schemeClr val="tx1"/>
              </a:solidFill>
              <a:latin typeface="ＭＳ Ｐゴシック" panose="020B0600070205080204" pitchFamily="50" charset="-128"/>
              <a:ea typeface="ＭＳ Ｐゴシック" panose="020B0600070205080204" pitchFamily="50" charset="-128"/>
            </a:endParaRPr>
          </a:p>
        </p:txBody>
      </p:sp>
      <p:cxnSp>
        <p:nvCxnSpPr>
          <p:cNvPr id="202" name="直線矢印コネクタ 201">
            <a:extLst>
              <a:ext uri="{FF2B5EF4-FFF2-40B4-BE49-F238E27FC236}">
                <a16:creationId xmlns:a16="http://schemas.microsoft.com/office/drawing/2014/main" id="{0382F700-FD22-C2B0-139A-8D1803A6254A}"/>
              </a:ext>
            </a:extLst>
          </p:cNvPr>
          <p:cNvCxnSpPr>
            <a:cxnSpLocks/>
          </p:cNvCxnSpPr>
          <p:nvPr/>
        </p:nvCxnSpPr>
        <p:spPr>
          <a:xfrm>
            <a:off x="7356298" y="2272747"/>
            <a:ext cx="0" cy="476998"/>
          </a:xfrm>
          <a:prstGeom prst="straightConnector1">
            <a:avLst/>
          </a:prstGeom>
          <a:ln w="25400">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216" name="コネクタ: 曲線 215">
            <a:extLst>
              <a:ext uri="{FF2B5EF4-FFF2-40B4-BE49-F238E27FC236}">
                <a16:creationId xmlns:a16="http://schemas.microsoft.com/office/drawing/2014/main" id="{D9AF2F2C-EC26-CD8B-8F95-7615B903DCD9}"/>
              </a:ext>
            </a:extLst>
          </p:cNvPr>
          <p:cNvCxnSpPr>
            <a:cxnSpLocks/>
            <a:stCxn id="199" idx="2"/>
            <a:endCxn id="179" idx="0"/>
          </p:cNvCxnSpPr>
          <p:nvPr/>
        </p:nvCxnSpPr>
        <p:spPr>
          <a:xfrm rot="5400000">
            <a:off x="5767590" y="2911185"/>
            <a:ext cx="1362963" cy="2328162"/>
          </a:xfrm>
          <a:prstGeom prst="curvedConnector3">
            <a:avLst>
              <a:gd name="adj1" fmla="val 50000"/>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220" name="テキスト ボックス 219">
            <a:extLst>
              <a:ext uri="{FF2B5EF4-FFF2-40B4-BE49-F238E27FC236}">
                <a16:creationId xmlns:a16="http://schemas.microsoft.com/office/drawing/2014/main" id="{A00DDA67-9AB1-22F4-B484-18C613D504B5}"/>
              </a:ext>
            </a:extLst>
          </p:cNvPr>
          <p:cNvSpPr txBox="1"/>
          <p:nvPr/>
        </p:nvSpPr>
        <p:spPr>
          <a:xfrm>
            <a:off x="8064523" y="2437995"/>
            <a:ext cx="901654" cy="369332"/>
          </a:xfrm>
          <a:prstGeom prst="rect">
            <a:avLst/>
          </a:prstGeom>
          <a:noFill/>
        </p:spPr>
        <p:txBody>
          <a:bodyPr wrap="square">
            <a:spAutoFit/>
          </a:bodyPr>
          <a:lstStyle/>
          <a:p>
            <a:pPr algn="ctr"/>
            <a:r>
              <a:rPr kumimoji="1" lang="en-US" altLang="ja-JP" sz="1800" dirty="0">
                <a:latin typeface="ＭＳ Ｐゴシック" panose="020B0600070205080204" pitchFamily="50" charset="-128"/>
                <a:ea typeface="ＭＳ Ｐゴシック" panose="020B0600070205080204" pitchFamily="50" charset="-128"/>
              </a:rPr>
              <a:t>Win!</a:t>
            </a:r>
            <a:endParaRPr kumimoji="1" lang="en-US" altLang="ja-JP" sz="1800" dirty="0">
              <a:solidFill>
                <a:schemeClr val="tx1"/>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392125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吹き出し: 角を丸めた四角形 47">
            <a:extLst>
              <a:ext uri="{FF2B5EF4-FFF2-40B4-BE49-F238E27FC236}">
                <a16:creationId xmlns:a16="http://schemas.microsoft.com/office/drawing/2014/main" id="{1B6C1384-220D-80A9-1670-D1FFB7FC7A30}"/>
              </a:ext>
            </a:extLst>
          </p:cNvPr>
          <p:cNvSpPr/>
          <p:nvPr/>
        </p:nvSpPr>
        <p:spPr>
          <a:xfrm>
            <a:off x="3246638" y="1382469"/>
            <a:ext cx="2187808" cy="1464836"/>
          </a:xfrm>
          <a:prstGeom prst="wedgeRoundRectCallout">
            <a:avLst>
              <a:gd name="adj1" fmla="val -53673"/>
              <a:gd name="adj2" fmla="val -17532"/>
              <a:gd name="adj3" fmla="val 166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1">
            <a:extLst>
              <a:ext uri="{FF2B5EF4-FFF2-40B4-BE49-F238E27FC236}">
                <a16:creationId xmlns:a16="http://schemas.microsoft.com/office/drawing/2014/main" id="{6687B972-D659-8C17-69E2-535040288D15}"/>
              </a:ext>
            </a:extLst>
          </p:cNvPr>
          <p:cNvSpPr txBox="1">
            <a:spLocks/>
          </p:cNvSpPr>
          <p:nvPr/>
        </p:nvSpPr>
        <p:spPr>
          <a:xfrm>
            <a:off x="628650" y="10827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ＭＳ Ｐゴシック" panose="020B0600070205080204" pitchFamily="50" charset="-128"/>
                <a:ea typeface="ＭＳ Ｐゴシック" panose="020B0600070205080204" pitchFamily="50" charset="-128"/>
              </a:rPr>
              <a:t>シミュレーション実行フロー</a:t>
            </a:r>
          </a:p>
        </p:txBody>
      </p:sp>
      <p:sp>
        <p:nvSpPr>
          <p:cNvPr id="5" name="フローチャート: 処理 4">
            <a:extLst>
              <a:ext uri="{FF2B5EF4-FFF2-40B4-BE49-F238E27FC236}">
                <a16:creationId xmlns:a16="http://schemas.microsoft.com/office/drawing/2014/main" id="{9B44EF85-1061-3E72-9121-953BD6D639E3}"/>
              </a:ext>
            </a:extLst>
          </p:cNvPr>
          <p:cNvSpPr/>
          <p:nvPr/>
        </p:nvSpPr>
        <p:spPr>
          <a:xfrm>
            <a:off x="1130158" y="1558166"/>
            <a:ext cx="1890445" cy="612648"/>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ＭＳ Ｐゴシック" panose="020B0600070205080204" pitchFamily="50" charset="-128"/>
                <a:ea typeface="ＭＳ Ｐゴシック" panose="020B0600070205080204" pitchFamily="50" charset="-128"/>
              </a:rPr>
              <a:t>Config</a:t>
            </a:r>
            <a:r>
              <a:rPr kumimoji="1" lang="ja-JP" altLang="en-US" dirty="0">
                <a:solidFill>
                  <a:schemeClr val="tx1"/>
                </a:solidFill>
                <a:latin typeface="ＭＳ Ｐゴシック" panose="020B0600070205080204" pitchFamily="50" charset="-128"/>
                <a:ea typeface="ＭＳ Ｐゴシック" panose="020B0600070205080204" pitchFamily="50" charset="-128"/>
              </a:rPr>
              <a:t>データの</a:t>
            </a:r>
            <a:endParaRPr kumimoji="1" lang="en-US" altLang="ja-JP" dirty="0">
              <a:solidFill>
                <a:schemeClr val="tx1"/>
              </a:solidFill>
              <a:latin typeface="ＭＳ Ｐゴシック" panose="020B0600070205080204" pitchFamily="50" charset="-128"/>
              <a:ea typeface="ＭＳ Ｐゴシック" panose="020B0600070205080204" pitchFamily="50" charset="-128"/>
            </a:endParaRPr>
          </a:p>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読み込み</a:t>
            </a:r>
          </a:p>
        </p:txBody>
      </p:sp>
      <p:sp>
        <p:nvSpPr>
          <p:cNvPr id="24" name="フローチャート: 処理 23">
            <a:extLst>
              <a:ext uri="{FF2B5EF4-FFF2-40B4-BE49-F238E27FC236}">
                <a16:creationId xmlns:a16="http://schemas.microsoft.com/office/drawing/2014/main" id="{E0F9DDEA-9A23-82DF-AA5B-DCE3DA851F65}"/>
              </a:ext>
            </a:extLst>
          </p:cNvPr>
          <p:cNvSpPr/>
          <p:nvPr/>
        </p:nvSpPr>
        <p:spPr>
          <a:xfrm>
            <a:off x="1130157" y="2898281"/>
            <a:ext cx="1890445" cy="612648"/>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セットアップ</a:t>
            </a:r>
          </a:p>
        </p:txBody>
      </p:sp>
      <p:sp>
        <p:nvSpPr>
          <p:cNvPr id="26" name="テキスト ボックス 25">
            <a:extLst>
              <a:ext uri="{FF2B5EF4-FFF2-40B4-BE49-F238E27FC236}">
                <a16:creationId xmlns:a16="http://schemas.microsoft.com/office/drawing/2014/main" id="{F6D1387E-6194-E9B4-FFEC-7C8A923BD313}"/>
              </a:ext>
            </a:extLst>
          </p:cNvPr>
          <p:cNvSpPr txBox="1"/>
          <p:nvPr/>
        </p:nvSpPr>
        <p:spPr>
          <a:xfrm>
            <a:off x="4654196" y="1941816"/>
            <a:ext cx="184731" cy="369332"/>
          </a:xfrm>
          <a:prstGeom prst="rect">
            <a:avLst/>
          </a:prstGeom>
          <a:noFill/>
        </p:spPr>
        <p:txBody>
          <a:bodyPr wrap="none" rtlCol="0">
            <a:spAutoFit/>
          </a:bodyPr>
          <a:lstStyle/>
          <a:p>
            <a:endParaRPr kumimoji="1" lang="ja-JP" altLang="en-US" dirty="0"/>
          </a:p>
        </p:txBody>
      </p:sp>
      <p:cxnSp>
        <p:nvCxnSpPr>
          <p:cNvPr id="28" name="直線矢印コネクタ 27">
            <a:extLst>
              <a:ext uri="{FF2B5EF4-FFF2-40B4-BE49-F238E27FC236}">
                <a16:creationId xmlns:a16="http://schemas.microsoft.com/office/drawing/2014/main" id="{C1B63C72-EF16-E83C-0F65-417CBABB3456}"/>
              </a:ext>
            </a:extLst>
          </p:cNvPr>
          <p:cNvCxnSpPr>
            <a:stCxn id="5" idx="2"/>
            <a:endCxn id="24" idx="0"/>
          </p:cNvCxnSpPr>
          <p:nvPr/>
        </p:nvCxnSpPr>
        <p:spPr>
          <a:xfrm flipH="1">
            <a:off x="2075380" y="2170814"/>
            <a:ext cx="1" cy="7274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吹き出し: 角を丸めた四角形 28">
            <a:extLst>
              <a:ext uri="{FF2B5EF4-FFF2-40B4-BE49-F238E27FC236}">
                <a16:creationId xmlns:a16="http://schemas.microsoft.com/office/drawing/2014/main" id="{F93CE71E-5F98-9A9E-BFB5-15321F25502D}"/>
              </a:ext>
            </a:extLst>
          </p:cNvPr>
          <p:cNvSpPr/>
          <p:nvPr/>
        </p:nvSpPr>
        <p:spPr>
          <a:xfrm>
            <a:off x="3237311" y="2956702"/>
            <a:ext cx="2197135" cy="569342"/>
          </a:xfrm>
          <a:prstGeom prst="wedgeRoundRectCallout">
            <a:avLst>
              <a:gd name="adj1" fmla="val -53936"/>
              <a:gd name="adj2" fmla="val -16480"/>
              <a:gd name="adj3" fmla="val 166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ja-JP" altLang="en-US" sz="1400" dirty="0">
                <a:solidFill>
                  <a:schemeClr val="tx1"/>
                </a:solidFill>
                <a:latin typeface="ＭＳ Ｐゴシック" panose="020B0600070205080204" pitchFamily="50" charset="-128"/>
                <a:ea typeface="ＭＳ Ｐゴシック" panose="020B0600070205080204" pitchFamily="50" charset="-128"/>
              </a:rPr>
              <a:t>ロボットの組立て用タスク追加</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p:txBody>
      </p:sp>
      <p:sp>
        <p:nvSpPr>
          <p:cNvPr id="31" name="フローチャート: 処理 30">
            <a:extLst>
              <a:ext uri="{FF2B5EF4-FFF2-40B4-BE49-F238E27FC236}">
                <a16:creationId xmlns:a16="http://schemas.microsoft.com/office/drawing/2014/main" id="{48800913-D43A-AE8D-E6EF-9A18FF7E4217}"/>
              </a:ext>
            </a:extLst>
          </p:cNvPr>
          <p:cNvSpPr/>
          <p:nvPr/>
        </p:nvSpPr>
        <p:spPr>
          <a:xfrm>
            <a:off x="1130156" y="4211387"/>
            <a:ext cx="1890445" cy="612648"/>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シミュレーション実行</a:t>
            </a:r>
          </a:p>
        </p:txBody>
      </p:sp>
      <p:cxnSp>
        <p:nvCxnSpPr>
          <p:cNvPr id="33" name="直線矢印コネクタ 32">
            <a:extLst>
              <a:ext uri="{FF2B5EF4-FFF2-40B4-BE49-F238E27FC236}">
                <a16:creationId xmlns:a16="http://schemas.microsoft.com/office/drawing/2014/main" id="{4480A2CC-078C-7014-B416-7DCD3CE3C209}"/>
              </a:ext>
            </a:extLst>
          </p:cNvPr>
          <p:cNvCxnSpPr>
            <a:stCxn id="24" idx="2"/>
            <a:endCxn id="31" idx="0"/>
          </p:cNvCxnSpPr>
          <p:nvPr/>
        </p:nvCxnSpPr>
        <p:spPr>
          <a:xfrm flipH="1">
            <a:off x="2075379" y="3510929"/>
            <a:ext cx="1" cy="7004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テキスト ボックス 44">
            <a:extLst>
              <a:ext uri="{FF2B5EF4-FFF2-40B4-BE49-F238E27FC236}">
                <a16:creationId xmlns:a16="http://schemas.microsoft.com/office/drawing/2014/main" id="{E48DB4DA-E56C-63FC-72A0-F1FA4F61888A}"/>
              </a:ext>
            </a:extLst>
          </p:cNvPr>
          <p:cNvSpPr txBox="1"/>
          <p:nvPr/>
        </p:nvSpPr>
        <p:spPr>
          <a:xfrm>
            <a:off x="3328830" y="1430491"/>
            <a:ext cx="2105616" cy="1384995"/>
          </a:xfrm>
          <a:prstGeom prst="rect">
            <a:avLst/>
          </a:prstGeom>
          <a:noFill/>
        </p:spPr>
        <p:txBody>
          <a:bodyPr wrap="square">
            <a:spAutoFit/>
          </a:bodyPr>
          <a:lstStyle/>
          <a:p>
            <a:pPr algn="just"/>
            <a:r>
              <a:rPr lang="ja-JP" altLang="en-US" sz="1400" dirty="0">
                <a:solidFill>
                  <a:schemeClr val="tx1"/>
                </a:solidFill>
                <a:latin typeface="ＭＳ Ｐゴシック" panose="020B0600070205080204" pitchFamily="50" charset="-128"/>
                <a:ea typeface="ＭＳ Ｐゴシック" panose="020B0600070205080204" pitchFamily="50" charset="-128"/>
              </a:rPr>
              <a:t>シミュレーション開始時の</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タスク</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モジュール　</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ロボット</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マップ</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latin typeface="ＭＳ Ｐゴシック" panose="020B0600070205080204" pitchFamily="50" charset="-128"/>
                <a:ea typeface="ＭＳ Ｐゴシック" panose="020B0600070205080204" pitchFamily="50" charset="-128"/>
              </a:rPr>
              <a:t>リスクシナリオ</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p:txBody>
      </p:sp>
      <p:sp>
        <p:nvSpPr>
          <p:cNvPr id="25" name="フローチャート: 処理 24">
            <a:extLst>
              <a:ext uri="{FF2B5EF4-FFF2-40B4-BE49-F238E27FC236}">
                <a16:creationId xmlns:a16="http://schemas.microsoft.com/office/drawing/2014/main" id="{EEC65570-83DC-48B5-B09F-3E35DE261E64}"/>
              </a:ext>
            </a:extLst>
          </p:cNvPr>
          <p:cNvSpPr/>
          <p:nvPr/>
        </p:nvSpPr>
        <p:spPr>
          <a:xfrm>
            <a:off x="1130156" y="5686645"/>
            <a:ext cx="1890445" cy="612648"/>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結果保存</a:t>
            </a:r>
          </a:p>
        </p:txBody>
      </p:sp>
      <p:cxnSp>
        <p:nvCxnSpPr>
          <p:cNvPr id="27" name="直線矢印コネクタ 26">
            <a:extLst>
              <a:ext uri="{FF2B5EF4-FFF2-40B4-BE49-F238E27FC236}">
                <a16:creationId xmlns:a16="http://schemas.microsoft.com/office/drawing/2014/main" id="{7563926A-DD3D-4E06-A8E7-16976645B501}"/>
              </a:ext>
            </a:extLst>
          </p:cNvPr>
          <p:cNvCxnSpPr>
            <a:cxnSpLocks/>
            <a:stCxn id="31" idx="2"/>
            <a:endCxn id="25" idx="0"/>
          </p:cNvCxnSpPr>
          <p:nvPr/>
        </p:nvCxnSpPr>
        <p:spPr>
          <a:xfrm>
            <a:off x="2075379" y="4824035"/>
            <a:ext cx="0" cy="8626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吹き出し: 角を丸めた四角形 31">
            <a:extLst>
              <a:ext uri="{FF2B5EF4-FFF2-40B4-BE49-F238E27FC236}">
                <a16:creationId xmlns:a16="http://schemas.microsoft.com/office/drawing/2014/main" id="{9EABCB98-9B13-47B8-831D-BAB3849D8355}"/>
              </a:ext>
            </a:extLst>
          </p:cNvPr>
          <p:cNvSpPr/>
          <p:nvPr/>
        </p:nvSpPr>
        <p:spPr>
          <a:xfrm>
            <a:off x="3316241" y="5470522"/>
            <a:ext cx="4861403" cy="1065360"/>
          </a:xfrm>
          <a:prstGeom prst="wedgeRoundRectCallout">
            <a:avLst>
              <a:gd name="adj1" fmla="val -53673"/>
              <a:gd name="adj2" fmla="val -17532"/>
              <a:gd name="adj3" fmla="val 166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948F8FA7-26CB-4356-B3B8-A5EA6ED11478}"/>
              </a:ext>
            </a:extLst>
          </p:cNvPr>
          <p:cNvSpPr txBox="1"/>
          <p:nvPr/>
        </p:nvSpPr>
        <p:spPr>
          <a:xfrm>
            <a:off x="3398433" y="5518544"/>
            <a:ext cx="2187809" cy="954107"/>
          </a:xfrm>
          <a:prstGeom prst="rect">
            <a:avLst/>
          </a:prstGeom>
          <a:noFill/>
        </p:spPr>
        <p:txBody>
          <a:bodyPr wrap="square">
            <a:spAutoFit/>
          </a:bodyPr>
          <a:lstStyle/>
          <a:p>
            <a:pPr algn="just"/>
            <a:r>
              <a:rPr lang="ja-JP" altLang="en-US" sz="1400" dirty="0">
                <a:solidFill>
                  <a:schemeClr val="tx1"/>
                </a:solidFill>
                <a:latin typeface="ＭＳ Ｐゴシック" panose="020B0600070205080204" pitchFamily="50" charset="-128"/>
                <a:ea typeface="ＭＳ Ｐゴシック" panose="020B0600070205080204" pitchFamily="50" charset="-128"/>
              </a:rPr>
              <a:t>シミュレーション</a:t>
            </a:r>
            <a:r>
              <a:rPr lang="ja-JP" altLang="en-US" sz="1400" dirty="0">
                <a:latin typeface="ＭＳ Ｐゴシック" panose="020B0600070205080204" pitchFamily="50" charset="-128"/>
                <a:ea typeface="ＭＳ Ｐゴシック" panose="020B0600070205080204" pitchFamily="50" charset="-128"/>
              </a:rPr>
              <a:t>終了</a:t>
            </a:r>
            <a:r>
              <a:rPr lang="ja-JP" altLang="en-US" sz="1400" dirty="0">
                <a:solidFill>
                  <a:schemeClr val="tx1"/>
                </a:solidFill>
                <a:latin typeface="ＭＳ Ｐゴシック" panose="020B0600070205080204" pitchFamily="50" charset="-128"/>
                <a:ea typeface="ＭＳ Ｐゴシック" panose="020B0600070205080204" pitchFamily="50" charset="-128"/>
              </a:rPr>
              <a:t>時の</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タスク</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モジュール　</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ロボット</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p:txBody>
      </p:sp>
      <p:sp>
        <p:nvSpPr>
          <p:cNvPr id="35" name="テキスト ボックス 34">
            <a:extLst>
              <a:ext uri="{FF2B5EF4-FFF2-40B4-BE49-F238E27FC236}">
                <a16:creationId xmlns:a16="http://schemas.microsoft.com/office/drawing/2014/main" id="{FB2F6AC2-DAFE-4AE6-A3E6-D57420D7FC22}"/>
              </a:ext>
            </a:extLst>
          </p:cNvPr>
          <p:cNvSpPr txBox="1"/>
          <p:nvPr/>
        </p:nvSpPr>
        <p:spPr>
          <a:xfrm>
            <a:off x="5629673" y="5733987"/>
            <a:ext cx="2187809" cy="738664"/>
          </a:xfrm>
          <a:prstGeom prst="rect">
            <a:avLst/>
          </a:prstGeom>
          <a:noFill/>
        </p:spPr>
        <p:txBody>
          <a:bodyPr wrap="square">
            <a:spAutoFit/>
          </a:bodyPr>
          <a:lstStyle/>
          <a:p>
            <a:pPr marL="285750" indent="-285750"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タスク優先順位</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indent="-266700"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マップ</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indent="-266700" algn="just">
              <a:buFont typeface="Arial" panose="020B0604020202020204" pitchFamily="34" charset="0"/>
              <a:buChar char="•"/>
            </a:pPr>
            <a:r>
              <a:rPr lang="ja-JP" altLang="en-US" sz="1400" dirty="0">
                <a:latin typeface="ＭＳ Ｐゴシック" panose="020B0600070205080204" pitchFamily="50" charset="-128"/>
                <a:ea typeface="ＭＳ Ｐゴシック" panose="020B0600070205080204" pitchFamily="50" charset="-128"/>
              </a:rPr>
              <a:t>リスクシナリオ</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p:txBody>
      </p:sp>
      <p:sp>
        <p:nvSpPr>
          <p:cNvPr id="36" name="フローチャート: 処理 35">
            <a:extLst>
              <a:ext uri="{FF2B5EF4-FFF2-40B4-BE49-F238E27FC236}">
                <a16:creationId xmlns:a16="http://schemas.microsoft.com/office/drawing/2014/main" id="{557805C0-6487-4CCC-B39F-50BE0A6EAE10}"/>
              </a:ext>
            </a:extLst>
          </p:cNvPr>
          <p:cNvSpPr/>
          <p:nvPr/>
        </p:nvSpPr>
        <p:spPr>
          <a:xfrm>
            <a:off x="4381638" y="4211387"/>
            <a:ext cx="2105616" cy="612648"/>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タスク優先順位の</a:t>
            </a:r>
            <a:endParaRPr kumimoji="1" lang="en-US" altLang="ja-JP" dirty="0">
              <a:solidFill>
                <a:schemeClr val="tx1"/>
              </a:solidFill>
              <a:latin typeface="ＭＳ Ｐゴシック" panose="020B0600070205080204" pitchFamily="50" charset="-128"/>
              <a:ea typeface="ＭＳ Ｐゴシック" panose="020B0600070205080204" pitchFamily="50" charset="-128"/>
            </a:endParaRPr>
          </a:p>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読み込み</a:t>
            </a:r>
          </a:p>
        </p:txBody>
      </p:sp>
      <p:cxnSp>
        <p:nvCxnSpPr>
          <p:cNvPr id="37" name="直線矢印コネクタ 36">
            <a:extLst>
              <a:ext uri="{FF2B5EF4-FFF2-40B4-BE49-F238E27FC236}">
                <a16:creationId xmlns:a16="http://schemas.microsoft.com/office/drawing/2014/main" id="{3C5F5344-7A56-42D5-B77C-D4158FFBBCE5}"/>
              </a:ext>
            </a:extLst>
          </p:cNvPr>
          <p:cNvCxnSpPr>
            <a:cxnSpLocks/>
            <a:stCxn id="36" idx="1"/>
            <a:endCxn id="31" idx="3"/>
          </p:cNvCxnSpPr>
          <p:nvPr/>
        </p:nvCxnSpPr>
        <p:spPr>
          <a:xfrm flipH="1">
            <a:off x="3020601" y="4517711"/>
            <a:ext cx="136103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54341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吹き出し: 角を丸めた四角形 47">
            <a:extLst>
              <a:ext uri="{FF2B5EF4-FFF2-40B4-BE49-F238E27FC236}">
                <a16:creationId xmlns:a16="http://schemas.microsoft.com/office/drawing/2014/main" id="{1B6C1384-220D-80A9-1670-D1FFB7FC7A30}"/>
              </a:ext>
            </a:extLst>
          </p:cNvPr>
          <p:cNvSpPr/>
          <p:nvPr/>
        </p:nvSpPr>
        <p:spPr>
          <a:xfrm>
            <a:off x="3246638" y="1382469"/>
            <a:ext cx="2187808" cy="1464836"/>
          </a:xfrm>
          <a:prstGeom prst="wedgeRoundRectCallout">
            <a:avLst>
              <a:gd name="adj1" fmla="val -53673"/>
              <a:gd name="adj2" fmla="val -17532"/>
              <a:gd name="adj3" fmla="val 166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1">
            <a:extLst>
              <a:ext uri="{FF2B5EF4-FFF2-40B4-BE49-F238E27FC236}">
                <a16:creationId xmlns:a16="http://schemas.microsoft.com/office/drawing/2014/main" id="{6687B972-D659-8C17-69E2-535040288D15}"/>
              </a:ext>
            </a:extLst>
          </p:cNvPr>
          <p:cNvSpPr txBox="1">
            <a:spLocks/>
          </p:cNvSpPr>
          <p:nvPr/>
        </p:nvSpPr>
        <p:spPr>
          <a:xfrm>
            <a:off x="628650" y="10827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ＭＳ Ｐゴシック" panose="020B0600070205080204" pitchFamily="50" charset="-128"/>
                <a:ea typeface="ＭＳ Ｐゴシック" panose="020B0600070205080204" pitchFamily="50" charset="-128"/>
              </a:rPr>
              <a:t>最適化を行う場合</a:t>
            </a:r>
          </a:p>
        </p:txBody>
      </p:sp>
      <p:sp>
        <p:nvSpPr>
          <p:cNvPr id="5" name="フローチャート: 処理 4">
            <a:extLst>
              <a:ext uri="{FF2B5EF4-FFF2-40B4-BE49-F238E27FC236}">
                <a16:creationId xmlns:a16="http://schemas.microsoft.com/office/drawing/2014/main" id="{9B44EF85-1061-3E72-9121-953BD6D639E3}"/>
              </a:ext>
            </a:extLst>
          </p:cNvPr>
          <p:cNvSpPr/>
          <p:nvPr/>
        </p:nvSpPr>
        <p:spPr>
          <a:xfrm>
            <a:off x="1130158" y="1558166"/>
            <a:ext cx="1890445" cy="612648"/>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ＭＳ Ｐゴシック" panose="020B0600070205080204" pitchFamily="50" charset="-128"/>
                <a:ea typeface="ＭＳ Ｐゴシック" panose="020B0600070205080204" pitchFamily="50" charset="-128"/>
              </a:rPr>
              <a:t>Config</a:t>
            </a:r>
            <a:r>
              <a:rPr kumimoji="1" lang="ja-JP" altLang="en-US" dirty="0">
                <a:solidFill>
                  <a:schemeClr val="tx1"/>
                </a:solidFill>
                <a:latin typeface="ＭＳ Ｐゴシック" panose="020B0600070205080204" pitchFamily="50" charset="-128"/>
                <a:ea typeface="ＭＳ Ｐゴシック" panose="020B0600070205080204" pitchFamily="50" charset="-128"/>
              </a:rPr>
              <a:t>データの</a:t>
            </a:r>
            <a:endParaRPr kumimoji="1" lang="en-US" altLang="ja-JP" dirty="0">
              <a:solidFill>
                <a:schemeClr val="tx1"/>
              </a:solidFill>
              <a:latin typeface="ＭＳ Ｐゴシック" panose="020B0600070205080204" pitchFamily="50" charset="-128"/>
              <a:ea typeface="ＭＳ Ｐゴシック" panose="020B0600070205080204" pitchFamily="50" charset="-128"/>
            </a:endParaRPr>
          </a:p>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読み込み</a:t>
            </a:r>
          </a:p>
        </p:txBody>
      </p:sp>
      <p:sp>
        <p:nvSpPr>
          <p:cNvPr id="24" name="フローチャート: 処理 23">
            <a:extLst>
              <a:ext uri="{FF2B5EF4-FFF2-40B4-BE49-F238E27FC236}">
                <a16:creationId xmlns:a16="http://schemas.microsoft.com/office/drawing/2014/main" id="{E0F9DDEA-9A23-82DF-AA5B-DCE3DA851F65}"/>
              </a:ext>
            </a:extLst>
          </p:cNvPr>
          <p:cNvSpPr/>
          <p:nvPr/>
        </p:nvSpPr>
        <p:spPr>
          <a:xfrm>
            <a:off x="1130157" y="2898281"/>
            <a:ext cx="1890445" cy="612648"/>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セットアップ</a:t>
            </a:r>
          </a:p>
        </p:txBody>
      </p:sp>
      <p:sp>
        <p:nvSpPr>
          <p:cNvPr id="26" name="テキスト ボックス 25">
            <a:extLst>
              <a:ext uri="{FF2B5EF4-FFF2-40B4-BE49-F238E27FC236}">
                <a16:creationId xmlns:a16="http://schemas.microsoft.com/office/drawing/2014/main" id="{F6D1387E-6194-E9B4-FFEC-7C8A923BD313}"/>
              </a:ext>
            </a:extLst>
          </p:cNvPr>
          <p:cNvSpPr txBox="1"/>
          <p:nvPr/>
        </p:nvSpPr>
        <p:spPr>
          <a:xfrm>
            <a:off x="4654196" y="1941816"/>
            <a:ext cx="184731" cy="369332"/>
          </a:xfrm>
          <a:prstGeom prst="rect">
            <a:avLst/>
          </a:prstGeom>
          <a:noFill/>
        </p:spPr>
        <p:txBody>
          <a:bodyPr wrap="none" rtlCol="0">
            <a:spAutoFit/>
          </a:bodyPr>
          <a:lstStyle/>
          <a:p>
            <a:endParaRPr kumimoji="1" lang="ja-JP" altLang="en-US" dirty="0"/>
          </a:p>
        </p:txBody>
      </p:sp>
      <p:cxnSp>
        <p:nvCxnSpPr>
          <p:cNvPr id="28" name="直線矢印コネクタ 27">
            <a:extLst>
              <a:ext uri="{FF2B5EF4-FFF2-40B4-BE49-F238E27FC236}">
                <a16:creationId xmlns:a16="http://schemas.microsoft.com/office/drawing/2014/main" id="{C1B63C72-EF16-E83C-0F65-417CBABB3456}"/>
              </a:ext>
            </a:extLst>
          </p:cNvPr>
          <p:cNvCxnSpPr>
            <a:stCxn id="5" idx="2"/>
            <a:endCxn id="24" idx="0"/>
          </p:cNvCxnSpPr>
          <p:nvPr/>
        </p:nvCxnSpPr>
        <p:spPr>
          <a:xfrm flipH="1">
            <a:off x="2075380" y="2170814"/>
            <a:ext cx="1" cy="7274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吹き出し: 角を丸めた四角形 28">
            <a:extLst>
              <a:ext uri="{FF2B5EF4-FFF2-40B4-BE49-F238E27FC236}">
                <a16:creationId xmlns:a16="http://schemas.microsoft.com/office/drawing/2014/main" id="{F93CE71E-5F98-9A9E-BFB5-15321F25502D}"/>
              </a:ext>
            </a:extLst>
          </p:cNvPr>
          <p:cNvSpPr/>
          <p:nvPr/>
        </p:nvSpPr>
        <p:spPr>
          <a:xfrm>
            <a:off x="3237311" y="2956702"/>
            <a:ext cx="2197135" cy="569342"/>
          </a:xfrm>
          <a:prstGeom prst="wedgeRoundRectCallout">
            <a:avLst>
              <a:gd name="adj1" fmla="val -53936"/>
              <a:gd name="adj2" fmla="val -16480"/>
              <a:gd name="adj3" fmla="val 166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ja-JP" altLang="en-US" sz="1400" dirty="0">
                <a:solidFill>
                  <a:schemeClr val="tx1"/>
                </a:solidFill>
                <a:latin typeface="ＭＳ Ｐゴシック" panose="020B0600070205080204" pitchFamily="50" charset="-128"/>
                <a:ea typeface="ＭＳ Ｐゴシック" panose="020B0600070205080204" pitchFamily="50" charset="-128"/>
              </a:rPr>
              <a:t>ロボットの組立て用タスク追加</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p:txBody>
      </p:sp>
      <p:sp>
        <p:nvSpPr>
          <p:cNvPr id="30" name="フローチャート: 処理 29">
            <a:extLst>
              <a:ext uri="{FF2B5EF4-FFF2-40B4-BE49-F238E27FC236}">
                <a16:creationId xmlns:a16="http://schemas.microsoft.com/office/drawing/2014/main" id="{E4E6A0DD-8FBB-3349-4A77-947750638606}"/>
              </a:ext>
            </a:extLst>
          </p:cNvPr>
          <p:cNvSpPr/>
          <p:nvPr/>
        </p:nvSpPr>
        <p:spPr>
          <a:xfrm>
            <a:off x="6272608" y="2913395"/>
            <a:ext cx="2558266" cy="612648"/>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最適化アルゴリズム</a:t>
            </a:r>
          </a:p>
        </p:txBody>
      </p:sp>
      <p:sp>
        <p:nvSpPr>
          <p:cNvPr id="31" name="フローチャート: 処理 30">
            <a:extLst>
              <a:ext uri="{FF2B5EF4-FFF2-40B4-BE49-F238E27FC236}">
                <a16:creationId xmlns:a16="http://schemas.microsoft.com/office/drawing/2014/main" id="{48800913-D43A-AE8D-E6EF-9A18FF7E4217}"/>
              </a:ext>
            </a:extLst>
          </p:cNvPr>
          <p:cNvSpPr/>
          <p:nvPr/>
        </p:nvSpPr>
        <p:spPr>
          <a:xfrm>
            <a:off x="1130156" y="4211387"/>
            <a:ext cx="1890445" cy="612648"/>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シミュレーション実行</a:t>
            </a:r>
          </a:p>
        </p:txBody>
      </p:sp>
      <p:cxnSp>
        <p:nvCxnSpPr>
          <p:cNvPr id="33" name="直線矢印コネクタ 32">
            <a:extLst>
              <a:ext uri="{FF2B5EF4-FFF2-40B4-BE49-F238E27FC236}">
                <a16:creationId xmlns:a16="http://schemas.microsoft.com/office/drawing/2014/main" id="{4480A2CC-078C-7014-B416-7DCD3CE3C209}"/>
              </a:ext>
            </a:extLst>
          </p:cNvPr>
          <p:cNvCxnSpPr>
            <a:stCxn id="24" idx="2"/>
            <a:endCxn id="31" idx="0"/>
          </p:cNvCxnSpPr>
          <p:nvPr/>
        </p:nvCxnSpPr>
        <p:spPr>
          <a:xfrm flipH="1">
            <a:off x="2075379" y="3510929"/>
            <a:ext cx="1" cy="7004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コネクタ: カギ線 39">
            <a:extLst>
              <a:ext uri="{FF2B5EF4-FFF2-40B4-BE49-F238E27FC236}">
                <a16:creationId xmlns:a16="http://schemas.microsoft.com/office/drawing/2014/main" id="{E05FBD61-51B6-A289-5F51-95859F3F52E0}"/>
              </a:ext>
            </a:extLst>
          </p:cNvPr>
          <p:cNvCxnSpPr>
            <a:stCxn id="31" idx="2"/>
            <a:endCxn id="30" idx="2"/>
          </p:cNvCxnSpPr>
          <p:nvPr/>
        </p:nvCxnSpPr>
        <p:spPr>
          <a:xfrm rot="5400000" flipH="1" flipV="1">
            <a:off x="4164564" y="1436858"/>
            <a:ext cx="1297992" cy="5476362"/>
          </a:xfrm>
          <a:prstGeom prst="bentConnector3">
            <a:avLst>
              <a:gd name="adj1" fmla="val -17612"/>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テキスト ボックス 44">
            <a:extLst>
              <a:ext uri="{FF2B5EF4-FFF2-40B4-BE49-F238E27FC236}">
                <a16:creationId xmlns:a16="http://schemas.microsoft.com/office/drawing/2014/main" id="{E48DB4DA-E56C-63FC-72A0-F1FA4F61888A}"/>
              </a:ext>
            </a:extLst>
          </p:cNvPr>
          <p:cNvSpPr txBox="1"/>
          <p:nvPr/>
        </p:nvSpPr>
        <p:spPr>
          <a:xfrm>
            <a:off x="3328830" y="1430491"/>
            <a:ext cx="2105616" cy="1384995"/>
          </a:xfrm>
          <a:prstGeom prst="rect">
            <a:avLst/>
          </a:prstGeom>
          <a:noFill/>
        </p:spPr>
        <p:txBody>
          <a:bodyPr wrap="square">
            <a:spAutoFit/>
          </a:bodyPr>
          <a:lstStyle/>
          <a:p>
            <a:pPr algn="just"/>
            <a:r>
              <a:rPr lang="ja-JP" altLang="en-US" sz="1400" dirty="0">
                <a:solidFill>
                  <a:schemeClr val="tx1"/>
                </a:solidFill>
                <a:latin typeface="ＭＳ Ｐゴシック" panose="020B0600070205080204" pitchFamily="50" charset="-128"/>
                <a:ea typeface="ＭＳ Ｐゴシック" panose="020B0600070205080204" pitchFamily="50" charset="-128"/>
              </a:rPr>
              <a:t>シミュレーション開始時の</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タスク</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モジュール　</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ロボット</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マップ</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latin typeface="ＭＳ Ｐゴシック" panose="020B0600070205080204" pitchFamily="50" charset="-128"/>
                <a:ea typeface="ＭＳ Ｐゴシック" panose="020B0600070205080204" pitchFamily="50" charset="-128"/>
              </a:rPr>
              <a:t>リスクシナリオ</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p:txBody>
      </p:sp>
      <p:cxnSp>
        <p:nvCxnSpPr>
          <p:cNvPr id="19" name="コネクタ: カギ線 18">
            <a:extLst>
              <a:ext uri="{FF2B5EF4-FFF2-40B4-BE49-F238E27FC236}">
                <a16:creationId xmlns:a16="http://schemas.microsoft.com/office/drawing/2014/main" id="{2F88867C-C0B5-4764-AC2A-F6E9E6341DFC}"/>
              </a:ext>
            </a:extLst>
          </p:cNvPr>
          <p:cNvCxnSpPr>
            <a:cxnSpLocks/>
            <a:stCxn id="30" idx="1"/>
            <a:endCxn id="31" idx="3"/>
          </p:cNvCxnSpPr>
          <p:nvPr/>
        </p:nvCxnSpPr>
        <p:spPr>
          <a:xfrm rot="10800000" flipV="1">
            <a:off x="3020602" y="3219719"/>
            <a:ext cx="3252007" cy="1297992"/>
          </a:xfrm>
          <a:prstGeom prst="bentConnector3">
            <a:avLst>
              <a:gd name="adj1" fmla="val 17409"/>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テキスト ボックス 42">
            <a:extLst>
              <a:ext uri="{FF2B5EF4-FFF2-40B4-BE49-F238E27FC236}">
                <a16:creationId xmlns:a16="http://schemas.microsoft.com/office/drawing/2014/main" id="{3F155A48-B0F4-6997-4FEF-F9D68FDF476A}"/>
              </a:ext>
            </a:extLst>
          </p:cNvPr>
          <p:cNvSpPr txBox="1"/>
          <p:nvPr/>
        </p:nvSpPr>
        <p:spPr>
          <a:xfrm>
            <a:off x="3902586" y="4047002"/>
            <a:ext cx="1107996" cy="646331"/>
          </a:xfrm>
          <a:prstGeom prst="rect">
            <a:avLst/>
          </a:prstGeom>
          <a:solidFill>
            <a:schemeClr val="bg1"/>
          </a:solidFill>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rPr>
              <a:t>タスク</a:t>
            </a:r>
            <a:endParaRPr kumimoji="1" lang="en-US" altLang="ja-JP" dirty="0">
              <a:latin typeface="ＭＳ Ｐゴシック" panose="020B0600070205080204" pitchFamily="50" charset="-128"/>
              <a:ea typeface="ＭＳ Ｐゴシック" panose="020B0600070205080204" pitchFamily="50" charset="-128"/>
            </a:endParaRPr>
          </a:p>
          <a:p>
            <a:r>
              <a:rPr kumimoji="1" lang="ja-JP" altLang="en-US" dirty="0">
                <a:latin typeface="ＭＳ Ｐゴシック" panose="020B0600070205080204" pitchFamily="50" charset="-128"/>
                <a:ea typeface="ＭＳ Ｐゴシック" panose="020B0600070205080204" pitchFamily="50" charset="-128"/>
              </a:rPr>
              <a:t>優先順位</a:t>
            </a:r>
            <a:endParaRPr kumimoji="1" lang="en-US" altLang="ja-JP" dirty="0">
              <a:latin typeface="ＭＳ Ｐゴシック" panose="020B0600070205080204" pitchFamily="50" charset="-128"/>
              <a:ea typeface="ＭＳ Ｐゴシック" panose="020B0600070205080204" pitchFamily="50" charset="-128"/>
            </a:endParaRPr>
          </a:p>
        </p:txBody>
      </p:sp>
      <p:sp>
        <p:nvSpPr>
          <p:cNvPr id="49" name="テキスト ボックス 48">
            <a:extLst>
              <a:ext uri="{FF2B5EF4-FFF2-40B4-BE49-F238E27FC236}">
                <a16:creationId xmlns:a16="http://schemas.microsoft.com/office/drawing/2014/main" id="{C667EB95-C88C-826B-F74B-DAC553F08A82}"/>
              </a:ext>
            </a:extLst>
          </p:cNvPr>
          <p:cNvSpPr txBox="1"/>
          <p:nvPr/>
        </p:nvSpPr>
        <p:spPr>
          <a:xfrm>
            <a:off x="4187951" y="4844959"/>
            <a:ext cx="2164375" cy="369332"/>
          </a:xfrm>
          <a:prstGeom prst="rect">
            <a:avLst/>
          </a:prstGeom>
          <a:solidFill>
            <a:schemeClr val="bg1"/>
          </a:solidFill>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rPr>
              <a:t>シミュレーション結果</a:t>
            </a:r>
            <a:endParaRPr kumimoji="1" lang="en-US" altLang="ja-JP" dirty="0">
              <a:latin typeface="ＭＳ Ｐゴシック" panose="020B0600070205080204" pitchFamily="50" charset="-128"/>
              <a:ea typeface="ＭＳ Ｐゴシック" panose="020B0600070205080204" pitchFamily="50" charset="-128"/>
            </a:endParaRPr>
          </a:p>
        </p:txBody>
      </p:sp>
      <p:sp>
        <p:nvSpPr>
          <p:cNvPr id="25" name="フローチャート: 処理 24">
            <a:extLst>
              <a:ext uri="{FF2B5EF4-FFF2-40B4-BE49-F238E27FC236}">
                <a16:creationId xmlns:a16="http://schemas.microsoft.com/office/drawing/2014/main" id="{EEC65570-83DC-48B5-B09F-3E35DE261E64}"/>
              </a:ext>
            </a:extLst>
          </p:cNvPr>
          <p:cNvSpPr/>
          <p:nvPr/>
        </p:nvSpPr>
        <p:spPr>
          <a:xfrm>
            <a:off x="1130156" y="5686645"/>
            <a:ext cx="1890445" cy="612648"/>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結果保存</a:t>
            </a:r>
          </a:p>
        </p:txBody>
      </p:sp>
      <p:cxnSp>
        <p:nvCxnSpPr>
          <p:cNvPr id="27" name="直線矢印コネクタ 26">
            <a:extLst>
              <a:ext uri="{FF2B5EF4-FFF2-40B4-BE49-F238E27FC236}">
                <a16:creationId xmlns:a16="http://schemas.microsoft.com/office/drawing/2014/main" id="{7563926A-DD3D-4E06-A8E7-16976645B501}"/>
              </a:ext>
            </a:extLst>
          </p:cNvPr>
          <p:cNvCxnSpPr>
            <a:cxnSpLocks/>
            <a:stCxn id="31" idx="2"/>
            <a:endCxn id="25" idx="0"/>
          </p:cNvCxnSpPr>
          <p:nvPr/>
        </p:nvCxnSpPr>
        <p:spPr>
          <a:xfrm>
            <a:off x="2075379" y="4824035"/>
            <a:ext cx="0" cy="8626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吹き出し: 角を丸めた四角形 31">
            <a:extLst>
              <a:ext uri="{FF2B5EF4-FFF2-40B4-BE49-F238E27FC236}">
                <a16:creationId xmlns:a16="http://schemas.microsoft.com/office/drawing/2014/main" id="{9EABCB98-9B13-47B8-831D-BAB3849D8355}"/>
              </a:ext>
            </a:extLst>
          </p:cNvPr>
          <p:cNvSpPr/>
          <p:nvPr/>
        </p:nvSpPr>
        <p:spPr>
          <a:xfrm>
            <a:off x="3316241" y="5470522"/>
            <a:ext cx="4861403" cy="1065360"/>
          </a:xfrm>
          <a:prstGeom prst="wedgeRoundRectCallout">
            <a:avLst>
              <a:gd name="adj1" fmla="val -53673"/>
              <a:gd name="adj2" fmla="val -17532"/>
              <a:gd name="adj3" fmla="val 166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948F8FA7-26CB-4356-B3B8-A5EA6ED11478}"/>
              </a:ext>
            </a:extLst>
          </p:cNvPr>
          <p:cNvSpPr txBox="1"/>
          <p:nvPr/>
        </p:nvSpPr>
        <p:spPr>
          <a:xfrm>
            <a:off x="3398433" y="5518544"/>
            <a:ext cx="2187809" cy="954107"/>
          </a:xfrm>
          <a:prstGeom prst="rect">
            <a:avLst/>
          </a:prstGeom>
          <a:noFill/>
        </p:spPr>
        <p:txBody>
          <a:bodyPr wrap="square">
            <a:spAutoFit/>
          </a:bodyPr>
          <a:lstStyle/>
          <a:p>
            <a:pPr algn="just"/>
            <a:r>
              <a:rPr lang="ja-JP" altLang="en-US" sz="1400" dirty="0">
                <a:solidFill>
                  <a:schemeClr val="tx1"/>
                </a:solidFill>
                <a:latin typeface="ＭＳ Ｐゴシック" panose="020B0600070205080204" pitchFamily="50" charset="-128"/>
                <a:ea typeface="ＭＳ Ｐゴシック" panose="020B0600070205080204" pitchFamily="50" charset="-128"/>
              </a:rPr>
              <a:t>シミュレーション</a:t>
            </a:r>
            <a:r>
              <a:rPr lang="ja-JP" altLang="en-US" sz="1400" dirty="0">
                <a:latin typeface="ＭＳ Ｐゴシック" panose="020B0600070205080204" pitchFamily="50" charset="-128"/>
                <a:ea typeface="ＭＳ Ｐゴシック" panose="020B0600070205080204" pitchFamily="50" charset="-128"/>
              </a:rPr>
              <a:t>終了</a:t>
            </a:r>
            <a:r>
              <a:rPr lang="ja-JP" altLang="en-US" sz="1400" dirty="0">
                <a:solidFill>
                  <a:schemeClr val="tx1"/>
                </a:solidFill>
                <a:latin typeface="ＭＳ Ｐゴシック" panose="020B0600070205080204" pitchFamily="50" charset="-128"/>
                <a:ea typeface="ＭＳ Ｐゴシック" panose="020B0600070205080204" pitchFamily="50" charset="-128"/>
              </a:rPr>
              <a:t>時の</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タスク</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モジュール　</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ロボット</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p:txBody>
      </p:sp>
      <p:sp>
        <p:nvSpPr>
          <p:cNvPr id="35" name="テキスト ボックス 34">
            <a:extLst>
              <a:ext uri="{FF2B5EF4-FFF2-40B4-BE49-F238E27FC236}">
                <a16:creationId xmlns:a16="http://schemas.microsoft.com/office/drawing/2014/main" id="{FB2F6AC2-DAFE-4AE6-A3E6-D57420D7FC22}"/>
              </a:ext>
            </a:extLst>
          </p:cNvPr>
          <p:cNvSpPr txBox="1"/>
          <p:nvPr/>
        </p:nvSpPr>
        <p:spPr>
          <a:xfrm>
            <a:off x="5629673" y="5733987"/>
            <a:ext cx="2187809" cy="738664"/>
          </a:xfrm>
          <a:prstGeom prst="rect">
            <a:avLst/>
          </a:prstGeom>
          <a:noFill/>
        </p:spPr>
        <p:txBody>
          <a:bodyPr wrap="square">
            <a:spAutoFit/>
          </a:bodyPr>
          <a:lstStyle/>
          <a:p>
            <a:pPr marL="285750" indent="-285750" algn="just">
              <a:buFont typeface="Arial" panose="020B0604020202020204" pitchFamily="34" charset="0"/>
              <a:buChar char="•"/>
            </a:pPr>
            <a:r>
              <a:rPr lang="ja-JP" altLang="en-US" sz="1400" dirty="0">
                <a:latin typeface="ＭＳ Ｐゴシック" panose="020B0600070205080204" pitchFamily="50" charset="-128"/>
                <a:ea typeface="ＭＳ Ｐゴシック" panose="020B0600070205080204" pitchFamily="50" charset="-128"/>
              </a:rPr>
              <a:t>最良の</a:t>
            </a:r>
            <a:r>
              <a:rPr lang="ja-JP" altLang="en-US" sz="1400" dirty="0">
                <a:solidFill>
                  <a:schemeClr val="tx1"/>
                </a:solidFill>
                <a:latin typeface="ＭＳ Ｐゴシック" panose="020B0600070205080204" pitchFamily="50" charset="-128"/>
                <a:ea typeface="ＭＳ Ｐゴシック" panose="020B0600070205080204" pitchFamily="50" charset="-128"/>
              </a:rPr>
              <a:t>タスク優先順位</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indent="-266700"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マップ</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indent="-266700" algn="just">
              <a:buFont typeface="Arial" panose="020B0604020202020204" pitchFamily="34" charset="0"/>
              <a:buChar char="•"/>
            </a:pPr>
            <a:r>
              <a:rPr lang="ja-JP" altLang="en-US" sz="1400" dirty="0">
                <a:latin typeface="ＭＳ Ｐゴシック" panose="020B0600070205080204" pitchFamily="50" charset="-128"/>
                <a:ea typeface="ＭＳ Ｐゴシック" panose="020B0600070205080204" pitchFamily="50" charset="-128"/>
              </a:rPr>
              <a:t>リスクシナリオ</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1855920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 name="四角形: 角を丸くする 1047">
            <a:extLst>
              <a:ext uri="{FF2B5EF4-FFF2-40B4-BE49-F238E27FC236}">
                <a16:creationId xmlns:a16="http://schemas.microsoft.com/office/drawing/2014/main" id="{0CF96722-BE80-46EC-AE51-3D4F9B811BA9}"/>
              </a:ext>
            </a:extLst>
          </p:cNvPr>
          <p:cNvSpPr/>
          <p:nvPr/>
        </p:nvSpPr>
        <p:spPr>
          <a:xfrm>
            <a:off x="197426" y="1336335"/>
            <a:ext cx="4300089" cy="213541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四角形: 角を丸くする 3">
            <a:extLst>
              <a:ext uri="{FF2B5EF4-FFF2-40B4-BE49-F238E27FC236}">
                <a16:creationId xmlns:a16="http://schemas.microsoft.com/office/drawing/2014/main" id="{C9EC7E52-DAA1-438A-A531-52FA1658A21A}"/>
              </a:ext>
            </a:extLst>
          </p:cNvPr>
          <p:cNvSpPr/>
          <p:nvPr/>
        </p:nvSpPr>
        <p:spPr>
          <a:xfrm>
            <a:off x="2940627" y="1960728"/>
            <a:ext cx="841663" cy="498763"/>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Task</a:t>
            </a:r>
            <a:endParaRPr kumimoji="1" lang="ja-JP" altLang="en-US" dirty="0">
              <a:solidFill>
                <a:schemeClr val="tx1"/>
              </a:solidFill>
            </a:endParaRPr>
          </a:p>
        </p:txBody>
      </p:sp>
      <p:pic>
        <p:nvPicPr>
          <p:cNvPr id="1026" name="Picture 2" descr="書類・ドキュメントのアイコン04 | フリーのアイコンイラスト素材 icon-pit">
            <a:extLst>
              <a:ext uri="{FF2B5EF4-FFF2-40B4-BE49-F238E27FC236}">
                <a16:creationId xmlns:a16="http://schemas.microsoft.com/office/drawing/2014/main" id="{8DC51CB6-818F-4D58-B6CE-8F89F7AB12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599" y="1420402"/>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99E5CFFC-36D5-49DF-9D93-757E6CF6D329}"/>
              </a:ext>
            </a:extLst>
          </p:cNvPr>
          <p:cNvSpPr txBox="1"/>
          <p:nvPr/>
        </p:nvSpPr>
        <p:spPr>
          <a:xfrm>
            <a:off x="1617518" y="2025444"/>
            <a:ext cx="1211742" cy="369332"/>
          </a:xfrm>
          <a:prstGeom prst="rect">
            <a:avLst/>
          </a:prstGeom>
          <a:noFill/>
        </p:spPr>
        <p:txBody>
          <a:bodyPr wrap="none" rtlCol="0">
            <a:spAutoFit/>
          </a:bodyPr>
          <a:lstStyle/>
          <a:p>
            <a:r>
              <a:rPr kumimoji="1" lang="en-US" altLang="ja-JP" dirty="0" err="1"/>
              <a:t>Task.config</a:t>
            </a:r>
            <a:endParaRPr kumimoji="1" lang="ja-JP" altLang="en-US" dirty="0"/>
          </a:p>
        </p:txBody>
      </p:sp>
      <p:pic>
        <p:nvPicPr>
          <p:cNvPr id="8" name="Picture 2" descr="書類・ドキュメントのアイコン04 | フリーのアイコンイラスト素材 icon-pit">
            <a:extLst>
              <a:ext uri="{FF2B5EF4-FFF2-40B4-BE49-F238E27FC236}">
                <a16:creationId xmlns:a16="http://schemas.microsoft.com/office/drawing/2014/main" id="{B33557A9-BAD3-463D-ADC7-8E663FBE0B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370" y="2350595"/>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01C3918E-422B-4165-9019-D43CE4779CD7}"/>
              </a:ext>
            </a:extLst>
          </p:cNvPr>
          <p:cNvSpPr txBox="1"/>
          <p:nvPr/>
        </p:nvSpPr>
        <p:spPr>
          <a:xfrm>
            <a:off x="734289" y="2955637"/>
            <a:ext cx="2404376" cy="369332"/>
          </a:xfrm>
          <a:prstGeom prst="rect">
            <a:avLst/>
          </a:prstGeom>
          <a:noFill/>
        </p:spPr>
        <p:txBody>
          <a:bodyPr wrap="none" rtlCol="0">
            <a:spAutoFit/>
          </a:bodyPr>
          <a:lstStyle/>
          <a:p>
            <a:r>
              <a:rPr lang="en-US" altLang="ja-JP" dirty="0"/>
              <a:t>Task-</a:t>
            </a:r>
            <a:r>
              <a:rPr lang="en-US" altLang="ja-JP" dirty="0" err="1"/>
              <a:t>dependency</a:t>
            </a:r>
            <a:r>
              <a:rPr kumimoji="1" lang="en-US" altLang="ja-JP" dirty="0" err="1"/>
              <a:t>.config</a:t>
            </a:r>
            <a:endParaRPr kumimoji="1" lang="en-US" altLang="ja-JP" dirty="0"/>
          </a:p>
        </p:txBody>
      </p:sp>
      <p:cxnSp>
        <p:nvCxnSpPr>
          <p:cNvPr id="10" name="コネクタ: 曲線 9">
            <a:extLst>
              <a:ext uri="{FF2B5EF4-FFF2-40B4-BE49-F238E27FC236}">
                <a16:creationId xmlns:a16="http://schemas.microsoft.com/office/drawing/2014/main" id="{61BC5B41-9FA0-498E-8D49-C37D6C13479B}"/>
              </a:ext>
            </a:extLst>
          </p:cNvPr>
          <p:cNvCxnSpPr>
            <a:stCxn id="1026" idx="3"/>
            <a:endCxn id="4" idx="0"/>
          </p:cNvCxnSpPr>
          <p:nvPr/>
        </p:nvCxnSpPr>
        <p:spPr>
          <a:xfrm>
            <a:off x="2088307" y="1815256"/>
            <a:ext cx="1273152" cy="145472"/>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コネクタ: 曲線 11">
            <a:extLst>
              <a:ext uri="{FF2B5EF4-FFF2-40B4-BE49-F238E27FC236}">
                <a16:creationId xmlns:a16="http://schemas.microsoft.com/office/drawing/2014/main" id="{3CAB7EAD-BDA1-42F3-81DE-D75A56753780}"/>
              </a:ext>
            </a:extLst>
          </p:cNvPr>
          <p:cNvCxnSpPr>
            <a:cxnSpLocks/>
            <a:stCxn id="8" idx="3"/>
            <a:endCxn id="4" idx="2"/>
          </p:cNvCxnSpPr>
          <p:nvPr/>
        </p:nvCxnSpPr>
        <p:spPr>
          <a:xfrm flipV="1">
            <a:off x="1205078" y="2459491"/>
            <a:ext cx="2156381" cy="285958"/>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四角形: 角を丸くする 14">
            <a:extLst>
              <a:ext uri="{FF2B5EF4-FFF2-40B4-BE49-F238E27FC236}">
                <a16:creationId xmlns:a16="http://schemas.microsoft.com/office/drawing/2014/main" id="{98907BCD-8F5A-47DD-90D4-99987956D2E8}"/>
              </a:ext>
            </a:extLst>
          </p:cNvPr>
          <p:cNvSpPr/>
          <p:nvPr/>
        </p:nvSpPr>
        <p:spPr>
          <a:xfrm>
            <a:off x="2940627" y="4736944"/>
            <a:ext cx="1039091" cy="498763"/>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Module</a:t>
            </a:r>
            <a:endParaRPr kumimoji="1" lang="ja-JP" altLang="en-US" dirty="0">
              <a:solidFill>
                <a:schemeClr val="tx1"/>
              </a:solidFill>
            </a:endParaRPr>
          </a:p>
        </p:txBody>
      </p:sp>
      <p:pic>
        <p:nvPicPr>
          <p:cNvPr id="16" name="Picture 2" descr="書類・ドキュメントのアイコン04 | フリーのアイコンイラスト素材 icon-pit">
            <a:extLst>
              <a:ext uri="{FF2B5EF4-FFF2-40B4-BE49-F238E27FC236}">
                <a16:creationId xmlns:a16="http://schemas.microsoft.com/office/drawing/2014/main" id="{6AA54722-0FC8-4D7A-8558-923B72FD7D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66" y="4196618"/>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a:extLst>
              <a:ext uri="{FF2B5EF4-FFF2-40B4-BE49-F238E27FC236}">
                <a16:creationId xmlns:a16="http://schemas.microsoft.com/office/drawing/2014/main" id="{406F7A2C-66E4-4CBE-986D-C05ABD91816F}"/>
              </a:ext>
            </a:extLst>
          </p:cNvPr>
          <p:cNvSpPr txBox="1"/>
          <p:nvPr/>
        </p:nvSpPr>
        <p:spPr>
          <a:xfrm>
            <a:off x="237046" y="4887281"/>
            <a:ext cx="2032864" cy="369332"/>
          </a:xfrm>
          <a:prstGeom prst="rect">
            <a:avLst/>
          </a:prstGeom>
          <a:noFill/>
        </p:spPr>
        <p:txBody>
          <a:bodyPr wrap="none" rtlCol="0">
            <a:spAutoFit/>
          </a:bodyPr>
          <a:lstStyle/>
          <a:p>
            <a:r>
              <a:rPr kumimoji="1" lang="en-US" altLang="ja-JP" dirty="0"/>
              <a:t>Module-</a:t>
            </a:r>
            <a:r>
              <a:rPr kumimoji="1" lang="en-US" altLang="ja-JP" dirty="0" err="1"/>
              <a:t>type.config</a:t>
            </a:r>
            <a:endParaRPr kumimoji="1" lang="ja-JP" altLang="en-US" dirty="0"/>
          </a:p>
        </p:txBody>
      </p:sp>
      <p:pic>
        <p:nvPicPr>
          <p:cNvPr id="18" name="Picture 2" descr="書類・ドキュメントのアイコン04 | フリーのアイコンイラスト素材 icon-pit">
            <a:extLst>
              <a:ext uri="{FF2B5EF4-FFF2-40B4-BE49-F238E27FC236}">
                <a16:creationId xmlns:a16="http://schemas.microsoft.com/office/drawing/2014/main" id="{6289FFC0-2911-4589-80E8-81B89DA241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338" y="5479013"/>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19" name="テキスト ボックス 18">
            <a:extLst>
              <a:ext uri="{FF2B5EF4-FFF2-40B4-BE49-F238E27FC236}">
                <a16:creationId xmlns:a16="http://schemas.microsoft.com/office/drawing/2014/main" id="{37EA6626-E96E-4614-B3A5-435242D9A37C}"/>
              </a:ext>
            </a:extLst>
          </p:cNvPr>
          <p:cNvSpPr txBox="1"/>
          <p:nvPr/>
        </p:nvSpPr>
        <p:spPr>
          <a:xfrm>
            <a:off x="928257" y="6084055"/>
            <a:ext cx="1543949" cy="369332"/>
          </a:xfrm>
          <a:prstGeom prst="rect">
            <a:avLst/>
          </a:prstGeom>
          <a:noFill/>
        </p:spPr>
        <p:txBody>
          <a:bodyPr wrap="none" rtlCol="0">
            <a:spAutoFit/>
          </a:bodyPr>
          <a:lstStyle/>
          <a:p>
            <a:r>
              <a:rPr kumimoji="1" lang="en-US" altLang="ja-JP" dirty="0" err="1"/>
              <a:t>Module.config</a:t>
            </a:r>
            <a:endParaRPr kumimoji="1" lang="en-US" altLang="ja-JP" dirty="0"/>
          </a:p>
        </p:txBody>
      </p:sp>
      <p:cxnSp>
        <p:nvCxnSpPr>
          <p:cNvPr id="20" name="コネクタ: 曲線 19">
            <a:extLst>
              <a:ext uri="{FF2B5EF4-FFF2-40B4-BE49-F238E27FC236}">
                <a16:creationId xmlns:a16="http://schemas.microsoft.com/office/drawing/2014/main" id="{52772F07-D7A4-4E9D-A56B-FB0FCE0ED864}"/>
              </a:ext>
            </a:extLst>
          </p:cNvPr>
          <p:cNvCxnSpPr>
            <a:cxnSpLocks/>
            <a:stCxn id="16" idx="3"/>
            <a:endCxn id="29" idx="1"/>
          </p:cNvCxnSpPr>
          <p:nvPr/>
        </p:nvCxnSpPr>
        <p:spPr>
          <a:xfrm flipV="1">
            <a:off x="893074" y="4582983"/>
            <a:ext cx="748555" cy="8489"/>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コネクタ: 曲線 20">
            <a:extLst>
              <a:ext uri="{FF2B5EF4-FFF2-40B4-BE49-F238E27FC236}">
                <a16:creationId xmlns:a16="http://schemas.microsoft.com/office/drawing/2014/main" id="{F121EF73-9BB3-4335-95B0-BDF9D741F104}"/>
              </a:ext>
            </a:extLst>
          </p:cNvPr>
          <p:cNvCxnSpPr>
            <a:cxnSpLocks/>
            <a:stCxn id="18" idx="3"/>
            <a:endCxn id="15" idx="2"/>
          </p:cNvCxnSpPr>
          <p:nvPr/>
        </p:nvCxnSpPr>
        <p:spPr>
          <a:xfrm flipV="1">
            <a:off x="1399046" y="5235707"/>
            <a:ext cx="2061127" cy="638160"/>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四角形: 角を丸くする 28">
            <a:extLst>
              <a:ext uri="{FF2B5EF4-FFF2-40B4-BE49-F238E27FC236}">
                <a16:creationId xmlns:a16="http://schemas.microsoft.com/office/drawing/2014/main" id="{4A4013E5-5E2A-45C2-9A9F-7A7A802EA1A0}"/>
              </a:ext>
            </a:extLst>
          </p:cNvPr>
          <p:cNvSpPr/>
          <p:nvPr/>
        </p:nvSpPr>
        <p:spPr>
          <a:xfrm>
            <a:off x="1641629" y="4271848"/>
            <a:ext cx="1125524" cy="62227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Module-type</a:t>
            </a:r>
            <a:endParaRPr kumimoji="1" lang="ja-JP" altLang="en-US" dirty="0">
              <a:solidFill>
                <a:schemeClr val="tx1"/>
              </a:solidFill>
            </a:endParaRPr>
          </a:p>
        </p:txBody>
      </p:sp>
      <p:cxnSp>
        <p:nvCxnSpPr>
          <p:cNvPr id="31" name="コネクタ: 曲線 30">
            <a:extLst>
              <a:ext uri="{FF2B5EF4-FFF2-40B4-BE49-F238E27FC236}">
                <a16:creationId xmlns:a16="http://schemas.microsoft.com/office/drawing/2014/main" id="{9ED2F3F7-E086-4682-96B9-25569522CE23}"/>
              </a:ext>
            </a:extLst>
          </p:cNvPr>
          <p:cNvCxnSpPr>
            <a:cxnSpLocks/>
            <a:stCxn id="29" idx="3"/>
            <a:endCxn id="15" idx="0"/>
          </p:cNvCxnSpPr>
          <p:nvPr/>
        </p:nvCxnSpPr>
        <p:spPr>
          <a:xfrm>
            <a:off x="2767153" y="4582983"/>
            <a:ext cx="693020" cy="153961"/>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47" name="四角形: 角を丸くする 46">
            <a:extLst>
              <a:ext uri="{FF2B5EF4-FFF2-40B4-BE49-F238E27FC236}">
                <a16:creationId xmlns:a16="http://schemas.microsoft.com/office/drawing/2014/main" id="{28E63CAD-9129-40B9-8808-D2FDCDD00FED}"/>
              </a:ext>
            </a:extLst>
          </p:cNvPr>
          <p:cNvSpPr/>
          <p:nvPr/>
        </p:nvSpPr>
        <p:spPr>
          <a:xfrm>
            <a:off x="6543952" y="5627256"/>
            <a:ext cx="1039091" cy="498763"/>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Robot</a:t>
            </a:r>
            <a:endParaRPr kumimoji="1" lang="ja-JP" altLang="en-US" dirty="0">
              <a:solidFill>
                <a:schemeClr val="tx1"/>
              </a:solidFill>
            </a:endParaRPr>
          </a:p>
        </p:txBody>
      </p:sp>
      <p:pic>
        <p:nvPicPr>
          <p:cNvPr id="48" name="Picture 2" descr="書類・ドキュメントのアイコン04 | フリーのアイコンイラスト素材 icon-pit">
            <a:extLst>
              <a:ext uri="{FF2B5EF4-FFF2-40B4-BE49-F238E27FC236}">
                <a16:creationId xmlns:a16="http://schemas.microsoft.com/office/drawing/2014/main" id="{321EA6AD-2854-41FB-8F59-458738BD637A}"/>
              </a:ext>
            </a:extLst>
          </p:cNvPr>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69820" y="3043285"/>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49" name="テキスト ボックス 48">
            <a:extLst>
              <a:ext uri="{FF2B5EF4-FFF2-40B4-BE49-F238E27FC236}">
                <a16:creationId xmlns:a16="http://schemas.microsoft.com/office/drawing/2014/main" id="{1E9220D2-767C-42CA-AE20-3E90517853D4}"/>
              </a:ext>
            </a:extLst>
          </p:cNvPr>
          <p:cNvSpPr txBox="1"/>
          <p:nvPr/>
        </p:nvSpPr>
        <p:spPr>
          <a:xfrm>
            <a:off x="7388739" y="3648327"/>
            <a:ext cx="1375698" cy="369332"/>
          </a:xfrm>
          <a:prstGeom prst="rect">
            <a:avLst/>
          </a:prstGeom>
          <a:noFill/>
        </p:spPr>
        <p:txBody>
          <a:bodyPr wrap="none" rtlCol="0">
            <a:spAutoFit/>
          </a:bodyPr>
          <a:lstStyle/>
          <a:p>
            <a:r>
              <a:rPr kumimoji="1" lang="en-US" altLang="ja-JP" dirty="0" err="1"/>
              <a:t>Robot.config</a:t>
            </a:r>
            <a:endParaRPr kumimoji="1" lang="ja-JP" altLang="en-US" dirty="0"/>
          </a:p>
        </p:txBody>
      </p:sp>
      <p:pic>
        <p:nvPicPr>
          <p:cNvPr id="50" name="Picture 2" descr="書類・ドキュメントのアイコン04 | フリーのアイコンイラスト素材 icon-pit">
            <a:extLst>
              <a:ext uri="{FF2B5EF4-FFF2-40B4-BE49-F238E27FC236}">
                <a16:creationId xmlns:a16="http://schemas.microsoft.com/office/drawing/2014/main" id="{F6442C7E-03A7-4CD9-9FF4-741C4A5D19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1818" y="1839523"/>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51" name="テキスト ボックス 50">
            <a:extLst>
              <a:ext uri="{FF2B5EF4-FFF2-40B4-BE49-F238E27FC236}">
                <a16:creationId xmlns:a16="http://schemas.microsoft.com/office/drawing/2014/main" id="{600F9913-2E61-4E4C-9AA5-E1ECB0E02A68}"/>
              </a:ext>
            </a:extLst>
          </p:cNvPr>
          <p:cNvSpPr txBox="1"/>
          <p:nvPr/>
        </p:nvSpPr>
        <p:spPr>
          <a:xfrm>
            <a:off x="6650737" y="2444565"/>
            <a:ext cx="1864613" cy="369332"/>
          </a:xfrm>
          <a:prstGeom prst="rect">
            <a:avLst/>
          </a:prstGeom>
          <a:noFill/>
        </p:spPr>
        <p:txBody>
          <a:bodyPr wrap="none" rtlCol="0">
            <a:spAutoFit/>
          </a:bodyPr>
          <a:lstStyle/>
          <a:p>
            <a:r>
              <a:rPr kumimoji="1" lang="en-US" altLang="ja-JP" dirty="0"/>
              <a:t>Robot-</a:t>
            </a:r>
            <a:r>
              <a:rPr kumimoji="1" lang="en-US" altLang="ja-JP" dirty="0" err="1"/>
              <a:t>type.config</a:t>
            </a:r>
            <a:endParaRPr kumimoji="1" lang="en-US" altLang="ja-JP" dirty="0"/>
          </a:p>
        </p:txBody>
      </p:sp>
      <p:cxnSp>
        <p:nvCxnSpPr>
          <p:cNvPr id="52" name="コネクタ: 曲線 51">
            <a:extLst>
              <a:ext uri="{FF2B5EF4-FFF2-40B4-BE49-F238E27FC236}">
                <a16:creationId xmlns:a16="http://schemas.microsoft.com/office/drawing/2014/main" id="{3BFCB0C8-F81C-4714-B658-930550E039D3}"/>
              </a:ext>
            </a:extLst>
          </p:cNvPr>
          <p:cNvCxnSpPr>
            <a:cxnSpLocks/>
            <a:stCxn id="49" idx="1"/>
            <a:endCxn id="47" idx="0"/>
          </p:cNvCxnSpPr>
          <p:nvPr/>
        </p:nvCxnSpPr>
        <p:spPr>
          <a:xfrm rot="10800000" flipV="1">
            <a:off x="7063499" y="3832992"/>
            <a:ext cx="325241" cy="1794263"/>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コネクタ: 曲線 52">
            <a:extLst>
              <a:ext uri="{FF2B5EF4-FFF2-40B4-BE49-F238E27FC236}">
                <a16:creationId xmlns:a16="http://schemas.microsoft.com/office/drawing/2014/main" id="{4829A88D-1716-4BAC-B2E1-B07DFE87B509}"/>
              </a:ext>
            </a:extLst>
          </p:cNvPr>
          <p:cNvCxnSpPr>
            <a:cxnSpLocks/>
            <a:stCxn id="51" idx="1"/>
            <a:endCxn id="54" idx="0"/>
          </p:cNvCxnSpPr>
          <p:nvPr/>
        </p:nvCxnSpPr>
        <p:spPr>
          <a:xfrm rot="10800000" flipV="1">
            <a:off x="5676989" y="2629231"/>
            <a:ext cx="973749" cy="895590"/>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54" name="四角形: 角を丸くする 53">
            <a:extLst>
              <a:ext uri="{FF2B5EF4-FFF2-40B4-BE49-F238E27FC236}">
                <a16:creationId xmlns:a16="http://schemas.microsoft.com/office/drawing/2014/main" id="{C0DA8AF6-CB91-4690-ADBE-BC64C9DC1B18}"/>
              </a:ext>
            </a:extLst>
          </p:cNvPr>
          <p:cNvSpPr/>
          <p:nvPr/>
        </p:nvSpPr>
        <p:spPr>
          <a:xfrm>
            <a:off x="5114226" y="3524821"/>
            <a:ext cx="1125524" cy="62227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Robot-type</a:t>
            </a:r>
            <a:endParaRPr kumimoji="1" lang="ja-JP" altLang="en-US" dirty="0">
              <a:solidFill>
                <a:schemeClr val="tx1"/>
              </a:solidFill>
            </a:endParaRPr>
          </a:p>
        </p:txBody>
      </p:sp>
      <p:cxnSp>
        <p:nvCxnSpPr>
          <p:cNvPr id="55" name="コネクタ: 曲線 54">
            <a:extLst>
              <a:ext uri="{FF2B5EF4-FFF2-40B4-BE49-F238E27FC236}">
                <a16:creationId xmlns:a16="http://schemas.microsoft.com/office/drawing/2014/main" id="{AC39227C-B884-4D62-AFA2-B05BBE7F1039}"/>
              </a:ext>
            </a:extLst>
          </p:cNvPr>
          <p:cNvCxnSpPr>
            <a:cxnSpLocks/>
            <a:stCxn id="54" idx="2"/>
            <a:endCxn id="47" idx="0"/>
          </p:cNvCxnSpPr>
          <p:nvPr/>
        </p:nvCxnSpPr>
        <p:spPr>
          <a:xfrm rot="16200000" flipH="1">
            <a:off x="5630161" y="4193918"/>
            <a:ext cx="1480165" cy="1386510"/>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5" name="コネクタ: 曲線 94">
            <a:extLst>
              <a:ext uri="{FF2B5EF4-FFF2-40B4-BE49-F238E27FC236}">
                <a16:creationId xmlns:a16="http://schemas.microsoft.com/office/drawing/2014/main" id="{ADE965A7-8EA8-4D8B-A0C2-F343F8B8177A}"/>
              </a:ext>
            </a:extLst>
          </p:cNvPr>
          <p:cNvCxnSpPr>
            <a:cxnSpLocks/>
            <a:stCxn id="29" idx="0"/>
            <a:endCxn id="54" idx="1"/>
          </p:cNvCxnSpPr>
          <p:nvPr/>
        </p:nvCxnSpPr>
        <p:spPr>
          <a:xfrm rot="5400000" flipH="1" flipV="1">
            <a:off x="3441362" y="2598985"/>
            <a:ext cx="435892" cy="2909835"/>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8" name="コネクタ: 曲線 97">
            <a:extLst>
              <a:ext uri="{FF2B5EF4-FFF2-40B4-BE49-F238E27FC236}">
                <a16:creationId xmlns:a16="http://schemas.microsoft.com/office/drawing/2014/main" id="{869F6648-5447-4556-B523-DBB7D4D7A1C3}"/>
              </a:ext>
            </a:extLst>
          </p:cNvPr>
          <p:cNvCxnSpPr>
            <a:cxnSpLocks/>
            <a:stCxn id="15" idx="3"/>
            <a:endCxn id="47" idx="1"/>
          </p:cNvCxnSpPr>
          <p:nvPr/>
        </p:nvCxnSpPr>
        <p:spPr>
          <a:xfrm>
            <a:off x="3979718" y="4986326"/>
            <a:ext cx="2564234" cy="890312"/>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112" name="タイトル 1">
            <a:extLst>
              <a:ext uri="{FF2B5EF4-FFF2-40B4-BE49-F238E27FC236}">
                <a16:creationId xmlns:a16="http://schemas.microsoft.com/office/drawing/2014/main" id="{8C61CBC7-B6D3-41FA-A7AD-BDFEF85ED12C}"/>
              </a:ext>
            </a:extLst>
          </p:cNvPr>
          <p:cNvSpPr txBox="1">
            <a:spLocks/>
          </p:cNvSpPr>
          <p:nvPr/>
        </p:nvSpPr>
        <p:spPr>
          <a:xfrm>
            <a:off x="628650" y="10827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ＭＳ Ｐゴシック" panose="020B0600070205080204" pitchFamily="50" charset="-128"/>
                <a:ea typeface="ＭＳ Ｐゴシック" panose="020B0600070205080204" pitchFamily="50" charset="-128"/>
              </a:rPr>
              <a:t>Task</a:t>
            </a:r>
            <a:r>
              <a:rPr lang="ja-JP" altLang="en-US" dirty="0">
                <a:latin typeface="ＭＳ Ｐゴシック" panose="020B0600070205080204" pitchFamily="50" charset="-128"/>
                <a:ea typeface="ＭＳ Ｐゴシック" panose="020B0600070205080204" pitchFamily="50" charset="-128"/>
              </a:rPr>
              <a:t>・</a:t>
            </a:r>
            <a:r>
              <a:rPr lang="en-US" altLang="ja-JP" dirty="0">
                <a:latin typeface="ＭＳ Ｐゴシック" panose="020B0600070205080204" pitchFamily="50" charset="-128"/>
                <a:ea typeface="ＭＳ Ｐゴシック" panose="020B0600070205080204" pitchFamily="50" charset="-128"/>
              </a:rPr>
              <a:t>Robot</a:t>
            </a:r>
            <a:r>
              <a:rPr lang="ja-JP" altLang="en-US" dirty="0">
                <a:latin typeface="ＭＳ Ｐゴシック" panose="020B0600070205080204" pitchFamily="50" charset="-128"/>
                <a:ea typeface="ＭＳ Ｐゴシック" panose="020B0600070205080204" pitchFamily="50" charset="-128"/>
              </a:rPr>
              <a:t>読み込み</a:t>
            </a:r>
            <a:endParaRPr lang="en-US" altLang="ja-JP" dirty="0">
              <a:latin typeface="ＭＳ Ｐゴシック" panose="020B0600070205080204" pitchFamily="50" charset="-128"/>
              <a:ea typeface="ＭＳ Ｐゴシック" panose="020B0600070205080204" pitchFamily="50" charset="-128"/>
            </a:endParaRPr>
          </a:p>
        </p:txBody>
      </p:sp>
      <p:sp>
        <p:nvSpPr>
          <p:cNvPr id="7" name="テキスト ボックス 6">
            <a:extLst>
              <a:ext uri="{FF2B5EF4-FFF2-40B4-BE49-F238E27FC236}">
                <a16:creationId xmlns:a16="http://schemas.microsoft.com/office/drawing/2014/main" id="{01977A80-3632-4BF9-9B6A-8F716271D3AF}"/>
              </a:ext>
            </a:extLst>
          </p:cNvPr>
          <p:cNvSpPr txBox="1"/>
          <p:nvPr/>
        </p:nvSpPr>
        <p:spPr>
          <a:xfrm>
            <a:off x="7725697" y="3155489"/>
            <a:ext cx="1338828" cy="369332"/>
          </a:xfrm>
          <a:prstGeom prst="rect">
            <a:avLst/>
          </a:prstGeom>
          <a:noFill/>
        </p:spPr>
        <p:txBody>
          <a:bodyPr wrap="none" rtlCol="0">
            <a:spAutoFit/>
          </a:bodyPr>
          <a:lstStyle/>
          <a:p>
            <a:r>
              <a:rPr kumimoji="1" lang="ja-JP" altLang="en-US" dirty="0">
                <a:solidFill>
                  <a:schemeClr val="accent5"/>
                </a:solidFill>
                <a:latin typeface="ＭＳ Ｐゴシック" panose="020B0600070205080204" pitchFamily="50" charset="-128"/>
                <a:ea typeface="ＭＳ Ｐゴシック" panose="020B0600070205080204" pitchFamily="50" charset="-128"/>
              </a:rPr>
              <a:t>最適化対象</a:t>
            </a:r>
          </a:p>
        </p:txBody>
      </p:sp>
      <p:pic>
        <p:nvPicPr>
          <p:cNvPr id="43" name="図 42">
            <a:extLst>
              <a:ext uri="{FF2B5EF4-FFF2-40B4-BE49-F238E27FC236}">
                <a16:creationId xmlns:a16="http://schemas.microsoft.com/office/drawing/2014/main" id="{FD3F0085-6D47-4266-B242-78256E26BF1F}"/>
              </a:ext>
            </a:extLst>
          </p:cNvPr>
          <p:cNvPicPr>
            <a:picLocks noChangeAspect="1"/>
          </p:cNvPicPr>
          <p:nvPr/>
        </p:nvPicPr>
        <p:blipFill rotWithShape="1">
          <a:blip r:embed="rId3">
            <a:extLst>
              <a:ext uri="{28A0092B-C50C-407E-A947-70E740481C1C}">
                <a14:useLocalDpi xmlns:a14="http://schemas.microsoft.com/office/drawing/2010/main" val="0"/>
              </a:ext>
            </a:extLst>
          </a:blip>
          <a:srcRect l="5353" t="59764" r="53585"/>
          <a:stretch/>
        </p:blipFill>
        <p:spPr>
          <a:xfrm>
            <a:off x="7502371" y="4574166"/>
            <a:ext cx="1358624" cy="953521"/>
          </a:xfrm>
          <a:prstGeom prst="rect">
            <a:avLst/>
          </a:prstGeom>
          <a:solidFill>
            <a:srgbClr val="FFFFFF">
              <a:shade val="85000"/>
            </a:srgbClr>
          </a:solidFill>
          <a:ln w="88900" cap="sq">
            <a:solidFill>
              <a:schemeClr val="accent6">
                <a:lumMod val="20000"/>
                <a:lumOff val="8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4" name="Picture 4">
            <a:extLst>
              <a:ext uri="{FF2B5EF4-FFF2-40B4-BE49-F238E27FC236}">
                <a16:creationId xmlns:a16="http://schemas.microsoft.com/office/drawing/2014/main" id="{5C016617-BA06-4120-8DC0-FD084C1E15C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866" b="12054"/>
          <a:stretch/>
        </p:blipFill>
        <p:spPr bwMode="auto">
          <a:xfrm>
            <a:off x="3551146" y="1138510"/>
            <a:ext cx="1491042" cy="805201"/>
          </a:xfrm>
          <a:prstGeom prst="ellipse">
            <a:avLst/>
          </a:prstGeom>
          <a:ln w="63500" cap="rnd">
            <a:solidFill>
              <a:schemeClr val="accent4">
                <a:lumMod val="20000"/>
                <a:lumOff val="8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56" name="吹き出し: 角を丸めた四角形 55">
            <a:extLst>
              <a:ext uri="{FF2B5EF4-FFF2-40B4-BE49-F238E27FC236}">
                <a16:creationId xmlns:a16="http://schemas.microsoft.com/office/drawing/2014/main" id="{6D8AD469-4F1C-4D0B-8ECC-6320D7F5E64F}"/>
              </a:ext>
            </a:extLst>
          </p:cNvPr>
          <p:cNvSpPr/>
          <p:nvPr/>
        </p:nvSpPr>
        <p:spPr>
          <a:xfrm>
            <a:off x="327887" y="1413057"/>
            <a:ext cx="970712" cy="960937"/>
          </a:xfrm>
          <a:prstGeom prst="wedgeRoundRectCallout">
            <a:avLst>
              <a:gd name="adj1" fmla="val -12476"/>
              <a:gd name="adj2" fmla="val 55445"/>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4909A8B6-5E60-4DFE-8053-D2698A831662}"/>
              </a:ext>
            </a:extLst>
          </p:cNvPr>
          <p:cNvPicPr>
            <a:picLocks noChangeAspect="1"/>
          </p:cNvPicPr>
          <p:nvPr/>
        </p:nvPicPr>
        <p:blipFill>
          <a:blip r:embed="rId5"/>
          <a:stretch>
            <a:fillRect/>
          </a:stretch>
        </p:blipFill>
        <p:spPr>
          <a:xfrm>
            <a:off x="403293" y="1449014"/>
            <a:ext cx="824121" cy="864000"/>
          </a:xfrm>
          <a:prstGeom prst="rect">
            <a:avLst/>
          </a:prstGeom>
        </p:spPr>
      </p:pic>
    </p:spTree>
    <p:extLst>
      <p:ext uri="{BB962C8B-B14F-4D97-AF65-F5344CB8AC3E}">
        <p14:creationId xmlns:p14="http://schemas.microsoft.com/office/powerpoint/2010/main" val="2816396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吹き出し: 角を丸めた四角形 23">
            <a:extLst>
              <a:ext uri="{FF2B5EF4-FFF2-40B4-BE49-F238E27FC236}">
                <a16:creationId xmlns:a16="http://schemas.microsoft.com/office/drawing/2014/main" id="{B10C6454-36BA-428F-95E7-D4B33D525A07}"/>
              </a:ext>
            </a:extLst>
          </p:cNvPr>
          <p:cNvSpPr/>
          <p:nvPr/>
        </p:nvSpPr>
        <p:spPr>
          <a:xfrm>
            <a:off x="777242" y="1831630"/>
            <a:ext cx="1740564" cy="1325563"/>
          </a:xfrm>
          <a:prstGeom prst="wedgeRoundRectCallout">
            <a:avLst>
              <a:gd name="adj1" fmla="val -39340"/>
              <a:gd name="adj2" fmla="val 56229"/>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Picture 2" descr="画像を出力する">
            <a:extLst>
              <a:ext uri="{FF2B5EF4-FFF2-40B4-BE49-F238E27FC236}">
                <a16:creationId xmlns:a16="http://schemas.microsoft.com/office/drawing/2014/main" id="{6B42F902-2E8D-4ED7-B9DF-4287E637C8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101" y="1964935"/>
            <a:ext cx="1580401" cy="1024791"/>
          </a:xfrm>
          <a:prstGeom prst="rect">
            <a:avLst/>
          </a:prstGeom>
          <a:noFill/>
          <a:extLst>
            <a:ext uri="{909E8E84-426E-40DD-AFC4-6F175D3DCCD1}">
              <a14:hiddenFill xmlns:a14="http://schemas.microsoft.com/office/drawing/2010/main">
                <a:solidFill>
                  <a:srgbClr val="FFFFFF"/>
                </a:solidFill>
              </a14:hiddenFill>
            </a:ext>
          </a:extLst>
        </p:spPr>
      </p:pic>
      <p:pic>
        <p:nvPicPr>
          <p:cNvPr id="90" name="図 89">
            <a:extLst>
              <a:ext uri="{FF2B5EF4-FFF2-40B4-BE49-F238E27FC236}">
                <a16:creationId xmlns:a16="http://schemas.microsoft.com/office/drawing/2014/main" id="{F67D7522-9B89-49B7-AB9A-400BA5BF8DD6}"/>
              </a:ext>
            </a:extLst>
          </p:cNvPr>
          <p:cNvPicPr>
            <a:picLocks noChangeAspect="1"/>
          </p:cNvPicPr>
          <p:nvPr/>
        </p:nvPicPr>
        <p:blipFill rotWithShape="1">
          <a:blip r:embed="rId3">
            <a:extLst>
              <a:ext uri="{28A0092B-C50C-407E-A947-70E740481C1C}">
                <a14:useLocalDpi xmlns:a14="http://schemas.microsoft.com/office/drawing/2010/main" val="0"/>
              </a:ext>
            </a:extLst>
          </a:blip>
          <a:srcRect l="5353" t="59764" r="53585"/>
          <a:stretch/>
        </p:blipFill>
        <p:spPr>
          <a:xfrm>
            <a:off x="330973" y="4606340"/>
            <a:ext cx="1570748" cy="1102396"/>
          </a:xfrm>
          <a:prstGeom prst="rect">
            <a:avLst/>
          </a:prstGeom>
          <a:solidFill>
            <a:srgbClr val="FFFFFF">
              <a:shade val="85000"/>
            </a:srgbClr>
          </a:solidFill>
          <a:ln w="88900" cap="sq">
            <a:solidFill>
              <a:schemeClr val="accent6">
                <a:lumMod val="20000"/>
                <a:lumOff val="8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3" name="四角形: 角を丸くする 42">
            <a:extLst>
              <a:ext uri="{FF2B5EF4-FFF2-40B4-BE49-F238E27FC236}">
                <a16:creationId xmlns:a16="http://schemas.microsoft.com/office/drawing/2014/main" id="{21BAC696-DB0B-458E-81BC-8E259128F583}"/>
              </a:ext>
            </a:extLst>
          </p:cNvPr>
          <p:cNvSpPr/>
          <p:nvPr/>
        </p:nvSpPr>
        <p:spPr>
          <a:xfrm>
            <a:off x="2588202" y="3429000"/>
            <a:ext cx="5927147" cy="3054928"/>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タイトル 1">
            <a:extLst>
              <a:ext uri="{FF2B5EF4-FFF2-40B4-BE49-F238E27FC236}">
                <a16:creationId xmlns:a16="http://schemas.microsoft.com/office/drawing/2014/main" id="{8C61CBC7-B6D3-41FA-A7AD-BDFEF85ED12C}"/>
              </a:ext>
            </a:extLst>
          </p:cNvPr>
          <p:cNvSpPr txBox="1">
            <a:spLocks/>
          </p:cNvSpPr>
          <p:nvPr/>
        </p:nvSpPr>
        <p:spPr>
          <a:xfrm>
            <a:off x="628650" y="10827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ＭＳ Ｐゴシック" panose="020B0600070205080204" pitchFamily="50" charset="-128"/>
                <a:ea typeface="ＭＳ Ｐゴシック" panose="020B0600070205080204" pitchFamily="50" charset="-128"/>
              </a:rPr>
              <a:t>シミュレーション</a:t>
            </a:r>
          </a:p>
        </p:txBody>
      </p:sp>
      <p:sp>
        <p:nvSpPr>
          <p:cNvPr id="42" name="四角形: 角を丸くする 41">
            <a:extLst>
              <a:ext uri="{FF2B5EF4-FFF2-40B4-BE49-F238E27FC236}">
                <a16:creationId xmlns:a16="http://schemas.microsoft.com/office/drawing/2014/main" id="{C4A5F68E-24ED-4021-BB07-8353F78B5CAB}"/>
              </a:ext>
            </a:extLst>
          </p:cNvPr>
          <p:cNvSpPr/>
          <p:nvPr/>
        </p:nvSpPr>
        <p:spPr>
          <a:xfrm>
            <a:off x="4727869" y="2535071"/>
            <a:ext cx="1039091" cy="498763"/>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Agent</a:t>
            </a:r>
            <a:endParaRPr kumimoji="1" lang="ja-JP" altLang="en-US" dirty="0">
              <a:solidFill>
                <a:schemeClr val="tx1"/>
              </a:solidFill>
            </a:endParaRPr>
          </a:p>
        </p:txBody>
      </p:sp>
      <p:sp>
        <p:nvSpPr>
          <p:cNvPr id="45" name="四角形: 角を丸くする 44">
            <a:extLst>
              <a:ext uri="{FF2B5EF4-FFF2-40B4-BE49-F238E27FC236}">
                <a16:creationId xmlns:a16="http://schemas.microsoft.com/office/drawing/2014/main" id="{0BAEF628-4607-4FD8-AE4C-4C2362C8EA70}"/>
              </a:ext>
            </a:extLst>
          </p:cNvPr>
          <p:cNvSpPr/>
          <p:nvPr/>
        </p:nvSpPr>
        <p:spPr>
          <a:xfrm>
            <a:off x="3096496" y="2535071"/>
            <a:ext cx="841663" cy="498763"/>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Task</a:t>
            </a:r>
            <a:endParaRPr kumimoji="1" lang="ja-JP" altLang="en-US" dirty="0">
              <a:solidFill>
                <a:schemeClr val="tx1"/>
              </a:solidFill>
            </a:endParaRPr>
          </a:p>
        </p:txBody>
      </p:sp>
      <p:pic>
        <p:nvPicPr>
          <p:cNvPr id="56" name="Picture 2" descr="書類・ドキュメントのアイコン04 | フリーのアイコンイラスト素材 icon-pit">
            <a:extLst>
              <a:ext uri="{FF2B5EF4-FFF2-40B4-BE49-F238E27FC236}">
                <a16:creationId xmlns:a16="http://schemas.microsoft.com/office/drawing/2014/main" id="{86AD6E76-A9DF-4FF2-9CB4-24493EC62D81}"/>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20078" y="905013"/>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60" name="テキスト ボックス 59">
            <a:extLst>
              <a:ext uri="{FF2B5EF4-FFF2-40B4-BE49-F238E27FC236}">
                <a16:creationId xmlns:a16="http://schemas.microsoft.com/office/drawing/2014/main" id="{5BC97EF3-6590-4575-B2D7-C40D7C8CBE17}"/>
              </a:ext>
            </a:extLst>
          </p:cNvPr>
          <p:cNvSpPr txBox="1"/>
          <p:nvPr/>
        </p:nvSpPr>
        <p:spPr>
          <a:xfrm>
            <a:off x="4940178" y="561699"/>
            <a:ext cx="1957972" cy="369332"/>
          </a:xfrm>
          <a:prstGeom prst="rect">
            <a:avLst/>
          </a:prstGeom>
          <a:noFill/>
        </p:spPr>
        <p:txBody>
          <a:bodyPr wrap="none" rtlCol="0">
            <a:spAutoFit/>
          </a:bodyPr>
          <a:lstStyle/>
          <a:p>
            <a:r>
              <a:rPr kumimoji="1" lang="en-US" altLang="ja-JP" dirty="0"/>
              <a:t>Task-</a:t>
            </a:r>
            <a:r>
              <a:rPr kumimoji="1" lang="en-US" altLang="ja-JP" dirty="0" err="1"/>
              <a:t>priority.config</a:t>
            </a:r>
            <a:endParaRPr kumimoji="1" lang="en-US" altLang="ja-JP" dirty="0"/>
          </a:p>
        </p:txBody>
      </p:sp>
      <p:cxnSp>
        <p:nvCxnSpPr>
          <p:cNvPr id="61" name="コネクタ: 曲線 60">
            <a:extLst>
              <a:ext uri="{FF2B5EF4-FFF2-40B4-BE49-F238E27FC236}">
                <a16:creationId xmlns:a16="http://schemas.microsoft.com/office/drawing/2014/main" id="{DBDABA96-9FB7-4489-963B-3B80C893A581}"/>
              </a:ext>
            </a:extLst>
          </p:cNvPr>
          <p:cNvCxnSpPr>
            <a:cxnSpLocks/>
            <a:stCxn id="56" idx="3"/>
            <a:endCxn id="42" idx="3"/>
          </p:cNvCxnSpPr>
          <p:nvPr/>
        </p:nvCxnSpPr>
        <p:spPr>
          <a:xfrm flipH="1">
            <a:off x="5766960" y="1299867"/>
            <a:ext cx="242826" cy="1484586"/>
          </a:xfrm>
          <a:prstGeom prst="curvedConnector3">
            <a:avLst>
              <a:gd name="adj1" fmla="val -94141"/>
            </a:avLst>
          </a:prstGeom>
          <a:ln>
            <a:tailEnd type="arrow"/>
          </a:ln>
        </p:spPr>
        <p:style>
          <a:lnRef idx="2">
            <a:schemeClr val="accent1"/>
          </a:lnRef>
          <a:fillRef idx="0">
            <a:schemeClr val="accent1"/>
          </a:fillRef>
          <a:effectRef idx="1">
            <a:schemeClr val="accent1"/>
          </a:effectRef>
          <a:fontRef idx="minor">
            <a:schemeClr val="tx1"/>
          </a:fontRef>
        </p:style>
      </p:cxnSp>
      <p:sp>
        <p:nvSpPr>
          <p:cNvPr id="39" name="テキスト ボックス 38">
            <a:extLst>
              <a:ext uri="{FF2B5EF4-FFF2-40B4-BE49-F238E27FC236}">
                <a16:creationId xmlns:a16="http://schemas.microsoft.com/office/drawing/2014/main" id="{68486F70-2D34-46D8-B9C7-74686C8A2014}"/>
              </a:ext>
            </a:extLst>
          </p:cNvPr>
          <p:cNvSpPr txBox="1"/>
          <p:nvPr/>
        </p:nvSpPr>
        <p:spPr>
          <a:xfrm>
            <a:off x="2754388" y="3582318"/>
            <a:ext cx="1387431" cy="461665"/>
          </a:xfrm>
          <a:prstGeom prst="rect">
            <a:avLst/>
          </a:prstGeom>
          <a:noFill/>
        </p:spPr>
        <p:txBody>
          <a:bodyPr wrap="none" rtlCol="0">
            <a:spAutoFit/>
          </a:bodyPr>
          <a:lstStyle/>
          <a:p>
            <a:r>
              <a:rPr kumimoji="1" lang="en-US" altLang="ja-JP" sz="2400" dirty="0"/>
              <a:t>Simulator</a:t>
            </a:r>
            <a:endParaRPr kumimoji="1" lang="ja-JP" altLang="en-US" sz="2400" dirty="0"/>
          </a:p>
        </p:txBody>
      </p:sp>
      <p:pic>
        <p:nvPicPr>
          <p:cNvPr id="67" name="Picture 2" descr="書類・ドキュメントのアイコン04 | フリーのアイコンイラスト素材 icon-pit">
            <a:extLst>
              <a:ext uri="{FF2B5EF4-FFF2-40B4-BE49-F238E27FC236}">
                <a16:creationId xmlns:a16="http://schemas.microsoft.com/office/drawing/2014/main" id="{D616CEBD-1321-484B-9635-92D7B5A162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0069" y="905013"/>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68" name="テキスト ボックス 67">
            <a:extLst>
              <a:ext uri="{FF2B5EF4-FFF2-40B4-BE49-F238E27FC236}">
                <a16:creationId xmlns:a16="http://schemas.microsoft.com/office/drawing/2014/main" id="{FBE65E4F-D572-4F51-A027-B873727AECE5}"/>
              </a:ext>
            </a:extLst>
          </p:cNvPr>
          <p:cNvSpPr txBox="1"/>
          <p:nvPr/>
        </p:nvSpPr>
        <p:spPr>
          <a:xfrm>
            <a:off x="7106322" y="561699"/>
            <a:ext cx="1242584" cy="369332"/>
          </a:xfrm>
          <a:prstGeom prst="rect">
            <a:avLst/>
          </a:prstGeom>
          <a:noFill/>
        </p:spPr>
        <p:txBody>
          <a:bodyPr wrap="none" rtlCol="0">
            <a:spAutoFit/>
          </a:bodyPr>
          <a:lstStyle/>
          <a:p>
            <a:r>
              <a:rPr kumimoji="1" lang="en-US" altLang="ja-JP" dirty="0" err="1"/>
              <a:t>Map.config</a:t>
            </a:r>
            <a:endParaRPr kumimoji="1" lang="en-US" altLang="ja-JP" dirty="0"/>
          </a:p>
        </p:txBody>
      </p:sp>
      <p:cxnSp>
        <p:nvCxnSpPr>
          <p:cNvPr id="69" name="コネクタ: 曲線 68">
            <a:extLst>
              <a:ext uri="{FF2B5EF4-FFF2-40B4-BE49-F238E27FC236}">
                <a16:creationId xmlns:a16="http://schemas.microsoft.com/office/drawing/2014/main" id="{CF4017BC-BB95-43E0-BDD1-AF1E03F902B2}"/>
              </a:ext>
            </a:extLst>
          </p:cNvPr>
          <p:cNvCxnSpPr>
            <a:cxnSpLocks/>
            <a:stCxn id="67" idx="2"/>
            <a:endCxn id="80" idx="0"/>
          </p:cNvCxnSpPr>
          <p:nvPr/>
        </p:nvCxnSpPr>
        <p:spPr>
          <a:xfrm rot="5400000">
            <a:off x="7073861" y="2114009"/>
            <a:ext cx="840350" cy="1774"/>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76" name="四角形: 角を丸くする 75">
            <a:extLst>
              <a:ext uri="{FF2B5EF4-FFF2-40B4-BE49-F238E27FC236}">
                <a16:creationId xmlns:a16="http://schemas.microsoft.com/office/drawing/2014/main" id="{CE202A87-30BF-41EB-AC3D-DF7E45EE8F07}"/>
              </a:ext>
            </a:extLst>
          </p:cNvPr>
          <p:cNvSpPr/>
          <p:nvPr/>
        </p:nvSpPr>
        <p:spPr>
          <a:xfrm>
            <a:off x="4727250" y="1797315"/>
            <a:ext cx="1039091" cy="498763"/>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Robot</a:t>
            </a:r>
            <a:endParaRPr kumimoji="1" lang="ja-JP" altLang="en-US" dirty="0">
              <a:solidFill>
                <a:schemeClr val="tx1"/>
              </a:solidFill>
            </a:endParaRPr>
          </a:p>
        </p:txBody>
      </p:sp>
      <p:cxnSp>
        <p:nvCxnSpPr>
          <p:cNvPr id="77" name="コネクタ: 曲線 76">
            <a:extLst>
              <a:ext uri="{FF2B5EF4-FFF2-40B4-BE49-F238E27FC236}">
                <a16:creationId xmlns:a16="http://schemas.microsoft.com/office/drawing/2014/main" id="{F557A8E5-43D1-4D2D-9E22-DEC04ED945BC}"/>
              </a:ext>
            </a:extLst>
          </p:cNvPr>
          <p:cNvCxnSpPr>
            <a:cxnSpLocks/>
            <a:stCxn id="76" idx="2"/>
            <a:endCxn id="42" idx="0"/>
          </p:cNvCxnSpPr>
          <p:nvPr/>
        </p:nvCxnSpPr>
        <p:spPr>
          <a:xfrm rot="16200000" flipH="1">
            <a:off x="5127609" y="2415264"/>
            <a:ext cx="238993" cy="619"/>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80" name="四角形: 角を丸くする 79">
            <a:extLst>
              <a:ext uri="{FF2B5EF4-FFF2-40B4-BE49-F238E27FC236}">
                <a16:creationId xmlns:a16="http://schemas.microsoft.com/office/drawing/2014/main" id="{ED60F98A-152C-4E23-A2E4-F5A3A4B8160F}"/>
              </a:ext>
            </a:extLst>
          </p:cNvPr>
          <p:cNvSpPr/>
          <p:nvPr/>
        </p:nvSpPr>
        <p:spPr>
          <a:xfrm>
            <a:off x="6642394" y="2535071"/>
            <a:ext cx="1701510" cy="498763"/>
          </a:xfrm>
          <a:prstGeom prst="roundRect">
            <a:avLst/>
          </a:prstGeom>
          <a:solidFill>
            <a:srgbClr val="FF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Charge-station</a:t>
            </a:r>
            <a:endParaRPr kumimoji="1" lang="ja-JP" altLang="en-US" dirty="0">
              <a:solidFill>
                <a:schemeClr val="tx1"/>
              </a:solidFill>
            </a:endParaRPr>
          </a:p>
        </p:txBody>
      </p:sp>
      <p:pic>
        <p:nvPicPr>
          <p:cNvPr id="16" name="Picture 2" descr="書類・ドキュメントのアイコン04 | フリーのアイコンイラスト素材 icon-pit">
            <a:extLst>
              <a:ext uri="{FF2B5EF4-FFF2-40B4-BE49-F238E27FC236}">
                <a16:creationId xmlns:a16="http://schemas.microsoft.com/office/drawing/2014/main" id="{20A835FB-639B-44F7-AD03-2105B8A304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033" y="2948159"/>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a:extLst>
              <a:ext uri="{FF2B5EF4-FFF2-40B4-BE49-F238E27FC236}">
                <a16:creationId xmlns:a16="http://schemas.microsoft.com/office/drawing/2014/main" id="{093116C7-77B6-4B4D-BB57-41A474A93FAB}"/>
              </a:ext>
            </a:extLst>
          </p:cNvPr>
          <p:cNvSpPr txBox="1"/>
          <p:nvPr/>
        </p:nvSpPr>
        <p:spPr>
          <a:xfrm>
            <a:off x="382699" y="3617873"/>
            <a:ext cx="2045688" cy="369332"/>
          </a:xfrm>
          <a:prstGeom prst="rect">
            <a:avLst/>
          </a:prstGeom>
          <a:noFill/>
        </p:spPr>
        <p:txBody>
          <a:bodyPr wrap="none" rtlCol="0">
            <a:spAutoFit/>
          </a:bodyPr>
          <a:lstStyle/>
          <a:p>
            <a:r>
              <a:rPr kumimoji="1" lang="en-US" altLang="ja-JP" dirty="0"/>
              <a:t>Risk-</a:t>
            </a:r>
            <a:r>
              <a:rPr kumimoji="1" lang="en-US" altLang="ja-JP" dirty="0" err="1"/>
              <a:t>scenario.config</a:t>
            </a:r>
            <a:endParaRPr kumimoji="1" lang="en-US" altLang="ja-JP" dirty="0"/>
          </a:p>
        </p:txBody>
      </p:sp>
      <p:sp>
        <p:nvSpPr>
          <p:cNvPr id="2" name="楕円 1">
            <a:extLst>
              <a:ext uri="{FF2B5EF4-FFF2-40B4-BE49-F238E27FC236}">
                <a16:creationId xmlns:a16="http://schemas.microsoft.com/office/drawing/2014/main" id="{84F1CC08-4625-4A4B-B229-78B4DC2855E8}"/>
              </a:ext>
            </a:extLst>
          </p:cNvPr>
          <p:cNvSpPr/>
          <p:nvPr/>
        </p:nvSpPr>
        <p:spPr>
          <a:xfrm>
            <a:off x="5246441" y="5000242"/>
            <a:ext cx="288000" cy="288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D1726ECB-30A6-437F-A4A4-C356410C69D0}"/>
              </a:ext>
            </a:extLst>
          </p:cNvPr>
          <p:cNvSpPr txBox="1"/>
          <p:nvPr/>
        </p:nvSpPr>
        <p:spPr>
          <a:xfrm>
            <a:off x="5279549" y="5168601"/>
            <a:ext cx="1860593" cy="369332"/>
          </a:xfrm>
          <a:prstGeom prst="rect">
            <a:avLst/>
          </a:prstGeom>
          <a:noFill/>
        </p:spPr>
        <p:txBody>
          <a:bodyPr wrap="square">
            <a:spAutoFit/>
          </a:bodyPr>
          <a:lstStyle/>
          <a:p>
            <a:pPr algn="ctr"/>
            <a:r>
              <a:rPr kumimoji="1" lang="en-US" altLang="ja-JP" dirty="0">
                <a:solidFill>
                  <a:schemeClr val="tx1"/>
                </a:solidFill>
              </a:rPr>
              <a:t>Charge-station</a:t>
            </a:r>
            <a:endParaRPr kumimoji="1" lang="ja-JP" altLang="en-US" dirty="0">
              <a:solidFill>
                <a:schemeClr val="tx1"/>
              </a:solidFill>
            </a:endParaRPr>
          </a:p>
        </p:txBody>
      </p:sp>
      <p:sp>
        <p:nvSpPr>
          <p:cNvPr id="10" name="矢印: 下 9">
            <a:extLst>
              <a:ext uri="{FF2B5EF4-FFF2-40B4-BE49-F238E27FC236}">
                <a16:creationId xmlns:a16="http://schemas.microsoft.com/office/drawing/2014/main" id="{CB4531F1-3FF2-4EA3-A912-604860A9957C}"/>
              </a:ext>
            </a:extLst>
          </p:cNvPr>
          <p:cNvSpPr/>
          <p:nvPr/>
        </p:nvSpPr>
        <p:spPr>
          <a:xfrm>
            <a:off x="4571999" y="3126297"/>
            <a:ext cx="1513163" cy="2280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F8F46025-60A3-4378-800C-01F136177CBA}"/>
              </a:ext>
            </a:extLst>
          </p:cNvPr>
          <p:cNvSpPr/>
          <p:nvPr/>
        </p:nvSpPr>
        <p:spPr>
          <a:xfrm rot="20365265">
            <a:off x="2880492" y="4073845"/>
            <a:ext cx="924791" cy="1061444"/>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960AF0D8-C97E-4FFF-A485-A0698E3E69ED}"/>
              </a:ext>
            </a:extLst>
          </p:cNvPr>
          <p:cNvSpPr/>
          <p:nvPr/>
        </p:nvSpPr>
        <p:spPr>
          <a:xfrm rot="2182362">
            <a:off x="6744467" y="3781692"/>
            <a:ext cx="924791" cy="1061444"/>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08DA6BA3-A1E9-4D2D-9701-C19F4E053A30}"/>
              </a:ext>
            </a:extLst>
          </p:cNvPr>
          <p:cNvSpPr/>
          <p:nvPr/>
        </p:nvSpPr>
        <p:spPr>
          <a:xfrm rot="2182362">
            <a:off x="3973459" y="5349607"/>
            <a:ext cx="924791" cy="1061444"/>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5F93AB17-0BD1-4C37-872C-4A11708A0151}"/>
              </a:ext>
            </a:extLst>
          </p:cNvPr>
          <p:cNvSpPr txBox="1"/>
          <p:nvPr/>
        </p:nvSpPr>
        <p:spPr>
          <a:xfrm>
            <a:off x="6654756" y="4771798"/>
            <a:ext cx="1860593" cy="369332"/>
          </a:xfrm>
          <a:prstGeom prst="rect">
            <a:avLst/>
          </a:prstGeom>
          <a:noFill/>
        </p:spPr>
        <p:txBody>
          <a:bodyPr wrap="square">
            <a:spAutoFit/>
          </a:bodyPr>
          <a:lstStyle/>
          <a:p>
            <a:pPr algn="ctr"/>
            <a:r>
              <a:rPr kumimoji="1" lang="en-US" altLang="ja-JP" dirty="0">
                <a:solidFill>
                  <a:schemeClr val="tx1"/>
                </a:solidFill>
              </a:rPr>
              <a:t>Work-place B</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1BD27CE2-3815-483C-BF76-9D95EEA2C153}"/>
              </a:ext>
            </a:extLst>
          </p:cNvPr>
          <p:cNvSpPr txBox="1"/>
          <p:nvPr/>
        </p:nvSpPr>
        <p:spPr>
          <a:xfrm>
            <a:off x="2517806" y="5079288"/>
            <a:ext cx="1860593" cy="369332"/>
          </a:xfrm>
          <a:prstGeom prst="rect">
            <a:avLst/>
          </a:prstGeom>
          <a:noFill/>
        </p:spPr>
        <p:txBody>
          <a:bodyPr wrap="square">
            <a:spAutoFit/>
          </a:bodyPr>
          <a:lstStyle/>
          <a:p>
            <a:pPr algn="ctr"/>
            <a:r>
              <a:rPr kumimoji="1" lang="en-US" altLang="ja-JP" dirty="0">
                <a:solidFill>
                  <a:schemeClr val="tx1"/>
                </a:solidFill>
              </a:rPr>
              <a:t>Work-place A</a:t>
            </a:r>
            <a:endParaRPr kumimoji="1" lang="ja-JP" altLang="en-US" dirty="0">
              <a:solidFill>
                <a:schemeClr val="tx1"/>
              </a:solidFill>
            </a:endParaRPr>
          </a:p>
        </p:txBody>
      </p:sp>
      <p:sp>
        <p:nvSpPr>
          <p:cNvPr id="35" name="テキスト ボックス 34">
            <a:extLst>
              <a:ext uri="{FF2B5EF4-FFF2-40B4-BE49-F238E27FC236}">
                <a16:creationId xmlns:a16="http://schemas.microsoft.com/office/drawing/2014/main" id="{760FD9F4-F319-47D8-8867-BE2AE31230B5}"/>
              </a:ext>
            </a:extLst>
          </p:cNvPr>
          <p:cNvSpPr txBox="1"/>
          <p:nvPr/>
        </p:nvSpPr>
        <p:spPr>
          <a:xfrm>
            <a:off x="4604144" y="5978902"/>
            <a:ext cx="1860593" cy="369332"/>
          </a:xfrm>
          <a:prstGeom prst="rect">
            <a:avLst/>
          </a:prstGeom>
          <a:noFill/>
        </p:spPr>
        <p:txBody>
          <a:bodyPr wrap="square">
            <a:spAutoFit/>
          </a:bodyPr>
          <a:lstStyle/>
          <a:p>
            <a:pPr algn="ctr"/>
            <a:r>
              <a:rPr kumimoji="1" lang="en-US" altLang="ja-JP" dirty="0">
                <a:solidFill>
                  <a:schemeClr val="tx1"/>
                </a:solidFill>
              </a:rPr>
              <a:t>Work-place C</a:t>
            </a:r>
            <a:endParaRPr kumimoji="1" lang="ja-JP" altLang="en-US" dirty="0">
              <a:solidFill>
                <a:schemeClr val="tx1"/>
              </a:solidFill>
            </a:endParaRPr>
          </a:p>
        </p:txBody>
      </p:sp>
      <p:grpSp>
        <p:nvGrpSpPr>
          <p:cNvPr id="19" name="グループ化 18">
            <a:extLst>
              <a:ext uri="{FF2B5EF4-FFF2-40B4-BE49-F238E27FC236}">
                <a16:creationId xmlns:a16="http://schemas.microsoft.com/office/drawing/2014/main" id="{F3CEE0B1-CEC9-4B7A-955A-759FA23C7F4C}"/>
              </a:ext>
            </a:extLst>
          </p:cNvPr>
          <p:cNvGrpSpPr/>
          <p:nvPr/>
        </p:nvGrpSpPr>
        <p:grpSpPr>
          <a:xfrm>
            <a:off x="4660733" y="4008208"/>
            <a:ext cx="429941" cy="219320"/>
            <a:chOff x="4660733" y="4008208"/>
            <a:chExt cx="429941" cy="219320"/>
          </a:xfrm>
        </p:grpSpPr>
        <p:sp>
          <p:nvSpPr>
            <p:cNvPr id="13" name="六角形 12">
              <a:extLst>
                <a:ext uri="{FF2B5EF4-FFF2-40B4-BE49-F238E27FC236}">
                  <a16:creationId xmlns:a16="http://schemas.microsoft.com/office/drawing/2014/main" id="{817717B9-6AC0-4108-8407-4715528EED03}"/>
                </a:ext>
              </a:extLst>
            </p:cNvPr>
            <p:cNvSpPr/>
            <p:nvPr/>
          </p:nvSpPr>
          <p:spPr>
            <a:xfrm>
              <a:off x="4752483" y="4008208"/>
              <a:ext cx="249700" cy="219320"/>
            </a:xfrm>
            <a:prstGeom prst="hexagon">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a:extLst>
                <a:ext uri="{FF2B5EF4-FFF2-40B4-BE49-F238E27FC236}">
                  <a16:creationId xmlns:a16="http://schemas.microsoft.com/office/drawing/2014/main" id="{D06DA411-7BF6-4477-9126-F286A07235D4}"/>
                </a:ext>
              </a:extLst>
            </p:cNvPr>
            <p:cNvGrpSpPr/>
            <p:nvPr/>
          </p:nvGrpSpPr>
          <p:grpSpPr>
            <a:xfrm rot="21154170">
              <a:off x="4660733" y="4103688"/>
              <a:ext cx="57317" cy="108743"/>
              <a:chOff x="4667083" y="4081463"/>
              <a:chExt cx="57317" cy="108743"/>
            </a:xfrm>
          </p:grpSpPr>
          <p:sp>
            <p:nvSpPr>
              <p:cNvPr id="15" name="フリーフォーム: 図形 14">
                <a:extLst>
                  <a:ext uri="{FF2B5EF4-FFF2-40B4-BE49-F238E27FC236}">
                    <a16:creationId xmlns:a16="http://schemas.microsoft.com/office/drawing/2014/main" id="{8B7ECCBD-DDFF-4A2C-ABE3-4D19B3437D68}"/>
                  </a:ext>
                </a:extLst>
              </p:cNvPr>
              <p:cNvSpPr/>
              <p:nvPr/>
            </p:nvSpPr>
            <p:spPr>
              <a:xfrm>
                <a:off x="4698833" y="408146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フリーフォーム: 図形 43">
                <a:extLst>
                  <a:ext uri="{FF2B5EF4-FFF2-40B4-BE49-F238E27FC236}">
                    <a16:creationId xmlns:a16="http://schemas.microsoft.com/office/drawing/2014/main" id="{09E53542-0279-4DBB-B30F-F937768B8147}"/>
                  </a:ext>
                </a:extLst>
              </p:cNvPr>
              <p:cNvSpPr/>
              <p:nvPr/>
            </p:nvSpPr>
            <p:spPr>
              <a:xfrm>
                <a:off x="4667083" y="408781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8" name="グループ化 47">
              <a:extLst>
                <a:ext uri="{FF2B5EF4-FFF2-40B4-BE49-F238E27FC236}">
                  <a16:creationId xmlns:a16="http://schemas.microsoft.com/office/drawing/2014/main" id="{41410C51-2356-4E89-B139-27E60DD7867D}"/>
                </a:ext>
              </a:extLst>
            </p:cNvPr>
            <p:cNvGrpSpPr/>
            <p:nvPr/>
          </p:nvGrpSpPr>
          <p:grpSpPr>
            <a:xfrm rot="10209708">
              <a:off x="5033357" y="4012305"/>
              <a:ext cx="57317" cy="108743"/>
              <a:chOff x="4667083" y="4081463"/>
              <a:chExt cx="57317" cy="108743"/>
            </a:xfrm>
          </p:grpSpPr>
          <p:sp>
            <p:nvSpPr>
              <p:cNvPr id="49" name="フリーフォーム: 図形 48">
                <a:extLst>
                  <a:ext uri="{FF2B5EF4-FFF2-40B4-BE49-F238E27FC236}">
                    <a16:creationId xmlns:a16="http://schemas.microsoft.com/office/drawing/2014/main" id="{0CEE476C-87FB-4413-9BE1-BE6023841740}"/>
                  </a:ext>
                </a:extLst>
              </p:cNvPr>
              <p:cNvSpPr/>
              <p:nvPr/>
            </p:nvSpPr>
            <p:spPr>
              <a:xfrm>
                <a:off x="4698833" y="408146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フリーフォーム: 図形 49">
                <a:extLst>
                  <a:ext uri="{FF2B5EF4-FFF2-40B4-BE49-F238E27FC236}">
                    <a16:creationId xmlns:a16="http://schemas.microsoft.com/office/drawing/2014/main" id="{85B09F61-4BD4-4231-B1FF-E99E866B7752}"/>
                  </a:ext>
                </a:extLst>
              </p:cNvPr>
              <p:cNvSpPr/>
              <p:nvPr/>
            </p:nvSpPr>
            <p:spPr>
              <a:xfrm>
                <a:off x="4667083" y="408781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51" name="グループ化 50">
            <a:extLst>
              <a:ext uri="{FF2B5EF4-FFF2-40B4-BE49-F238E27FC236}">
                <a16:creationId xmlns:a16="http://schemas.microsoft.com/office/drawing/2014/main" id="{71A18C96-E152-4905-90A4-E3BEB70B7181}"/>
              </a:ext>
            </a:extLst>
          </p:cNvPr>
          <p:cNvGrpSpPr/>
          <p:nvPr/>
        </p:nvGrpSpPr>
        <p:grpSpPr>
          <a:xfrm rot="936015">
            <a:off x="4174441" y="4700559"/>
            <a:ext cx="429941" cy="219320"/>
            <a:chOff x="4660733" y="4008208"/>
            <a:chExt cx="429941" cy="219320"/>
          </a:xfrm>
        </p:grpSpPr>
        <p:sp>
          <p:nvSpPr>
            <p:cNvPr id="52" name="六角形 51">
              <a:extLst>
                <a:ext uri="{FF2B5EF4-FFF2-40B4-BE49-F238E27FC236}">
                  <a16:creationId xmlns:a16="http://schemas.microsoft.com/office/drawing/2014/main" id="{FBC52BE1-08C4-4ABA-8E60-22D8E1A8703D}"/>
                </a:ext>
              </a:extLst>
            </p:cNvPr>
            <p:cNvSpPr/>
            <p:nvPr/>
          </p:nvSpPr>
          <p:spPr>
            <a:xfrm>
              <a:off x="4752483" y="4008208"/>
              <a:ext cx="249700" cy="219320"/>
            </a:xfrm>
            <a:prstGeom prst="hexagon">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3" name="グループ化 52">
              <a:extLst>
                <a:ext uri="{FF2B5EF4-FFF2-40B4-BE49-F238E27FC236}">
                  <a16:creationId xmlns:a16="http://schemas.microsoft.com/office/drawing/2014/main" id="{38BE7A5F-3CA3-4D35-B6D1-02BE44B13F22}"/>
                </a:ext>
              </a:extLst>
            </p:cNvPr>
            <p:cNvGrpSpPr/>
            <p:nvPr/>
          </p:nvGrpSpPr>
          <p:grpSpPr>
            <a:xfrm rot="21154170">
              <a:off x="4660733" y="4103688"/>
              <a:ext cx="57317" cy="108743"/>
              <a:chOff x="4667083" y="4081463"/>
              <a:chExt cx="57317" cy="108743"/>
            </a:xfrm>
          </p:grpSpPr>
          <p:sp>
            <p:nvSpPr>
              <p:cNvPr id="58" name="フリーフォーム: 図形 57">
                <a:extLst>
                  <a:ext uri="{FF2B5EF4-FFF2-40B4-BE49-F238E27FC236}">
                    <a16:creationId xmlns:a16="http://schemas.microsoft.com/office/drawing/2014/main" id="{450F4361-0933-4CB4-A0C8-76D6BA9C01DD}"/>
                  </a:ext>
                </a:extLst>
              </p:cNvPr>
              <p:cNvSpPr/>
              <p:nvPr/>
            </p:nvSpPr>
            <p:spPr>
              <a:xfrm>
                <a:off x="4698833" y="408146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フリーフォーム: 図形 58">
                <a:extLst>
                  <a:ext uri="{FF2B5EF4-FFF2-40B4-BE49-F238E27FC236}">
                    <a16:creationId xmlns:a16="http://schemas.microsoft.com/office/drawing/2014/main" id="{8D07457B-E0BB-4AFC-B6D8-EACF9A11B137}"/>
                  </a:ext>
                </a:extLst>
              </p:cNvPr>
              <p:cNvSpPr/>
              <p:nvPr/>
            </p:nvSpPr>
            <p:spPr>
              <a:xfrm>
                <a:off x="4667083" y="408781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4" name="グループ化 53">
              <a:extLst>
                <a:ext uri="{FF2B5EF4-FFF2-40B4-BE49-F238E27FC236}">
                  <a16:creationId xmlns:a16="http://schemas.microsoft.com/office/drawing/2014/main" id="{2F4DCE4D-6356-42D4-9E58-439A81DB2B54}"/>
                </a:ext>
              </a:extLst>
            </p:cNvPr>
            <p:cNvGrpSpPr/>
            <p:nvPr/>
          </p:nvGrpSpPr>
          <p:grpSpPr>
            <a:xfrm rot="10209708">
              <a:off x="5033357" y="4012305"/>
              <a:ext cx="57317" cy="108743"/>
              <a:chOff x="4667083" y="4081463"/>
              <a:chExt cx="57317" cy="108743"/>
            </a:xfrm>
          </p:grpSpPr>
          <p:sp>
            <p:nvSpPr>
              <p:cNvPr id="55" name="フリーフォーム: 図形 54">
                <a:extLst>
                  <a:ext uri="{FF2B5EF4-FFF2-40B4-BE49-F238E27FC236}">
                    <a16:creationId xmlns:a16="http://schemas.microsoft.com/office/drawing/2014/main" id="{EDC7A1D9-495C-4A41-B782-31D40977A4A4}"/>
                  </a:ext>
                </a:extLst>
              </p:cNvPr>
              <p:cNvSpPr/>
              <p:nvPr/>
            </p:nvSpPr>
            <p:spPr>
              <a:xfrm>
                <a:off x="4698833" y="408146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リーフォーム: 図形 56">
                <a:extLst>
                  <a:ext uri="{FF2B5EF4-FFF2-40B4-BE49-F238E27FC236}">
                    <a16:creationId xmlns:a16="http://schemas.microsoft.com/office/drawing/2014/main" id="{D1091314-700D-4477-AE71-0A2AA8434652}"/>
                  </a:ext>
                </a:extLst>
              </p:cNvPr>
              <p:cNvSpPr/>
              <p:nvPr/>
            </p:nvSpPr>
            <p:spPr>
              <a:xfrm>
                <a:off x="4667083" y="408781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62" name="グループ化 61">
            <a:extLst>
              <a:ext uri="{FF2B5EF4-FFF2-40B4-BE49-F238E27FC236}">
                <a16:creationId xmlns:a16="http://schemas.microsoft.com/office/drawing/2014/main" id="{A9BA7D6D-746B-4E51-A908-F8550586BE0A}"/>
              </a:ext>
            </a:extLst>
          </p:cNvPr>
          <p:cNvGrpSpPr/>
          <p:nvPr/>
        </p:nvGrpSpPr>
        <p:grpSpPr>
          <a:xfrm rot="7589480">
            <a:off x="5812158" y="4459660"/>
            <a:ext cx="429941" cy="219320"/>
            <a:chOff x="4660733" y="4008208"/>
            <a:chExt cx="429941" cy="219320"/>
          </a:xfrm>
        </p:grpSpPr>
        <p:sp>
          <p:nvSpPr>
            <p:cNvPr id="63" name="六角形 62">
              <a:extLst>
                <a:ext uri="{FF2B5EF4-FFF2-40B4-BE49-F238E27FC236}">
                  <a16:creationId xmlns:a16="http://schemas.microsoft.com/office/drawing/2014/main" id="{4D259853-503E-44E6-83DE-AB655F4B01C1}"/>
                </a:ext>
              </a:extLst>
            </p:cNvPr>
            <p:cNvSpPr/>
            <p:nvPr/>
          </p:nvSpPr>
          <p:spPr>
            <a:xfrm>
              <a:off x="4752483" y="4008208"/>
              <a:ext cx="249700" cy="219320"/>
            </a:xfrm>
            <a:prstGeom prst="hexagon">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4" name="グループ化 63">
              <a:extLst>
                <a:ext uri="{FF2B5EF4-FFF2-40B4-BE49-F238E27FC236}">
                  <a16:creationId xmlns:a16="http://schemas.microsoft.com/office/drawing/2014/main" id="{7D1A9DBC-0578-4947-A144-56F985EC2000}"/>
                </a:ext>
              </a:extLst>
            </p:cNvPr>
            <p:cNvGrpSpPr/>
            <p:nvPr/>
          </p:nvGrpSpPr>
          <p:grpSpPr>
            <a:xfrm rot="21154170">
              <a:off x="4660733" y="4103688"/>
              <a:ext cx="57317" cy="108743"/>
              <a:chOff x="4667083" y="4081463"/>
              <a:chExt cx="57317" cy="108743"/>
            </a:xfrm>
          </p:grpSpPr>
          <p:sp>
            <p:nvSpPr>
              <p:cNvPr id="71" name="フリーフォーム: 図形 70">
                <a:extLst>
                  <a:ext uri="{FF2B5EF4-FFF2-40B4-BE49-F238E27FC236}">
                    <a16:creationId xmlns:a16="http://schemas.microsoft.com/office/drawing/2014/main" id="{1534A13D-9134-49AF-84E8-0EA4C3579D8D}"/>
                  </a:ext>
                </a:extLst>
              </p:cNvPr>
              <p:cNvSpPr/>
              <p:nvPr/>
            </p:nvSpPr>
            <p:spPr>
              <a:xfrm>
                <a:off x="4698833" y="408146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フリーフォーム: 図形 71">
                <a:extLst>
                  <a:ext uri="{FF2B5EF4-FFF2-40B4-BE49-F238E27FC236}">
                    <a16:creationId xmlns:a16="http://schemas.microsoft.com/office/drawing/2014/main" id="{3C133DC5-820E-4A57-B32C-E16708F9A13F}"/>
                  </a:ext>
                </a:extLst>
              </p:cNvPr>
              <p:cNvSpPr/>
              <p:nvPr/>
            </p:nvSpPr>
            <p:spPr>
              <a:xfrm>
                <a:off x="4667083" y="408781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5" name="グループ化 64">
              <a:extLst>
                <a:ext uri="{FF2B5EF4-FFF2-40B4-BE49-F238E27FC236}">
                  <a16:creationId xmlns:a16="http://schemas.microsoft.com/office/drawing/2014/main" id="{DBAF5466-AE89-493E-B193-40976F5DF4F6}"/>
                </a:ext>
              </a:extLst>
            </p:cNvPr>
            <p:cNvGrpSpPr/>
            <p:nvPr/>
          </p:nvGrpSpPr>
          <p:grpSpPr>
            <a:xfrm rot="10209708">
              <a:off x="5033357" y="4012305"/>
              <a:ext cx="57317" cy="108743"/>
              <a:chOff x="4667083" y="4081463"/>
              <a:chExt cx="57317" cy="108743"/>
            </a:xfrm>
          </p:grpSpPr>
          <p:sp>
            <p:nvSpPr>
              <p:cNvPr id="66" name="フリーフォーム: 図形 65">
                <a:extLst>
                  <a:ext uri="{FF2B5EF4-FFF2-40B4-BE49-F238E27FC236}">
                    <a16:creationId xmlns:a16="http://schemas.microsoft.com/office/drawing/2014/main" id="{1D4F1596-B66F-4FB2-99C8-EF0B9B722A2E}"/>
                  </a:ext>
                </a:extLst>
              </p:cNvPr>
              <p:cNvSpPr/>
              <p:nvPr/>
            </p:nvSpPr>
            <p:spPr>
              <a:xfrm>
                <a:off x="4698833" y="408146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フリーフォーム: 図形 69">
                <a:extLst>
                  <a:ext uri="{FF2B5EF4-FFF2-40B4-BE49-F238E27FC236}">
                    <a16:creationId xmlns:a16="http://schemas.microsoft.com/office/drawing/2014/main" id="{AAFC70DE-BDEC-47C1-B35B-1804D736F6BA}"/>
                  </a:ext>
                </a:extLst>
              </p:cNvPr>
              <p:cNvSpPr/>
              <p:nvPr/>
            </p:nvSpPr>
            <p:spPr>
              <a:xfrm>
                <a:off x="4667083" y="408781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73" name="グループ化 72">
            <a:extLst>
              <a:ext uri="{FF2B5EF4-FFF2-40B4-BE49-F238E27FC236}">
                <a16:creationId xmlns:a16="http://schemas.microsoft.com/office/drawing/2014/main" id="{3EE0BBAF-3CFB-476A-B3D9-1AB8F007692A}"/>
              </a:ext>
            </a:extLst>
          </p:cNvPr>
          <p:cNvGrpSpPr/>
          <p:nvPr/>
        </p:nvGrpSpPr>
        <p:grpSpPr>
          <a:xfrm rot="2055969">
            <a:off x="5083775" y="5664277"/>
            <a:ext cx="429941" cy="219320"/>
            <a:chOff x="4660733" y="4008208"/>
            <a:chExt cx="429941" cy="219320"/>
          </a:xfrm>
        </p:grpSpPr>
        <p:sp>
          <p:nvSpPr>
            <p:cNvPr id="74" name="六角形 73">
              <a:extLst>
                <a:ext uri="{FF2B5EF4-FFF2-40B4-BE49-F238E27FC236}">
                  <a16:creationId xmlns:a16="http://schemas.microsoft.com/office/drawing/2014/main" id="{EF3710E7-0B71-4764-A536-619FB58EB670}"/>
                </a:ext>
              </a:extLst>
            </p:cNvPr>
            <p:cNvSpPr/>
            <p:nvPr/>
          </p:nvSpPr>
          <p:spPr>
            <a:xfrm>
              <a:off x="4752483" y="4008208"/>
              <a:ext cx="249700" cy="219320"/>
            </a:xfrm>
            <a:prstGeom prst="hexagon">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5" name="グループ化 74">
              <a:extLst>
                <a:ext uri="{FF2B5EF4-FFF2-40B4-BE49-F238E27FC236}">
                  <a16:creationId xmlns:a16="http://schemas.microsoft.com/office/drawing/2014/main" id="{9876DE69-0B80-4C0A-8E64-3DEC66A3E666}"/>
                </a:ext>
              </a:extLst>
            </p:cNvPr>
            <p:cNvGrpSpPr/>
            <p:nvPr/>
          </p:nvGrpSpPr>
          <p:grpSpPr>
            <a:xfrm rot="21154170">
              <a:off x="4660733" y="4103688"/>
              <a:ext cx="57317" cy="108743"/>
              <a:chOff x="4667083" y="4081463"/>
              <a:chExt cx="57317" cy="108743"/>
            </a:xfrm>
          </p:grpSpPr>
          <p:sp>
            <p:nvSpPr>
              <p:cNvPr id="82" name="フリーフォーム: 図形 81">
                <a:extLst>
                  <a:ext uri="{FF2B5EF4-FFF2-40B4-BE49-F238E27FC236}">
                    <a16:creationId xmlns:a16="http://schemas.microsoft.com/office/drawing/2014/main" id="{E1E8BC3B-B653-47DD-9421-D41CBF1E4DEC}"/>
                  </a:ext>
                </a:extLst>
              </p:cNvPr>
              <p:cNvSpPr/>
              <p:nvPr/>
            </p:nvSpPr>
            <p:spPr>
              <a:xfrm>
                <a:off x="4698833" y="408146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フリーフォーム: 図形 82">
                <a:extLst>
                  <a:ext uri="{FF2B5EF4-FFF2-40B4-BE49-F238E27FC236}">
                    <a16:creationId xmlns:a16="http://schemas.microsoft.com/office/drawing/2014/main" id="{F3DD423E-1246-4B66-9E14-8C8DE6DF7B58}"/>
                  </a:ext>
                </a:extLst>
              </p:cNvPr>
              <p:cNvSpPr/>
              <p:nvPr/>
            </p:nvSpPr>
            <p:spPr>
              <a:xfrm>
                <a:off x="4667083" y="408781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8" name="グループ化 77">
              <a:extLst>
                <a:ext uri="{FF2B5EF4-FFF2-40B4-BE49-F238E27FC236}">
                  <a16:creationId xmlns:a16="http://schemas.microsoft.com/office/drawing/2014/main" id="{BA1440E2-4DB6-4374-8F47-3BB909B5B2B9}"/>
                </a:ext>
              </a:extLst>
            </p:cNvPr>
            <p:cNvGrpSpPr/>
            <p:nvPr/>
          </p:nvGrpSpPr>
          <p:grpSpPr>
            <a:xfrm rot="10209708">
              <a:off x="5033357" y="4012305"/>
              <a:ext cx="57317" cy="108743"/>
              <a:chOff x="4667083" y="4081463"/>
              <a:chExt cx="57317" cy="108743"/>
            </a:xfrm>
          </p:grpSpPr>
          <p:sp>
            <p:nvSpPr>
              <p:cNvPr id="79" name="フリーフォーム: 図形 78">
                <a:extLst>
                  <a:ext uri="{FF2B5EF4-FFF2-40B4-BE49-F238E27FC236}">
                    <a16:creationId xmlns:a16="http://schemas.microsoft.com/office/drawing/2014/main" id="{FF876DCA-ACF7-46C7-BA4E-D75F0663565D}"/>
                  </a:ext>
                </a:extLst>
              </p:cNvPr>
              <p:cNvSpPr/>
              <p:nvPr/>
            </p:nvSpPr>
            <p:spPr>
              <a:xfrm>
                <a:off x="4698833" y="408146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フリーフォーム: 図形 80">
                <a:extLst>
                  <a:ext uri="{FF2B5EF4-FFF2-40B4-BE49-F238E27FC236}">
                    <a16:creationId xmlns:a16="http://schemas.microsoft.com/office/drawing/2014/main" id="{9AE77260-62DE-40A5-907E-D19238F33051}"/>
                  </a:ext>
                </a:extLst>
              </p:cNvPr>
              <p:cNvSpPr/>
              <p:nvPr/>
            </p:nvSpPr>
            <p:spPr>
              <a:xfrm>
                <a:off x="4667083" y="408781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84" name="矢印: 下 83">
            <a:extLst>
              <a:ext uri="{FF2B5EF4-FFF2-40B4-BE49-F238E27FC236}">
                <a16:creationId xmlns:a16="http://schemas.microsoft.com/office/drawing/2014/main" id="{AE00FFA4-0237-4A80-9D4E-CD638140D71C}"/>
              </a:ext>
            </a:extLst>
          </p:cNvPr>
          <p:cNvSpPr/>
          <p:nvPr/>
        </p:nvSpPr>
        <p:spPr>
          <a:xfrm rot="16200000">
            <a:off x="1523646" y="4836648"/>
            <a:ext cx="1513163" cy="2280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テキスト ボックス 84">
            <a:extLst>
              <a:ext uri="{FF2B5EF4-FFF2-40B4-BE49-F238E27FC236}">
                <a16:creationId xmlns:a16="http://schemas.microsoft.com/office/drawing/2014/main" id="{00FD391B-6CC5-49D6-B190-FFA5ADB62A3E}"/>
              </a:ext>
            </a:extLst>
          </p:cNvPr>
          <p:cNvSpPr txBox="1"/>
          <p:nvPr/>
        </p:nvSpPr>
        <p:spPr>
          <a:xfrm>
            <a:off x="4043762" y="1185989"/>
            <a:ext cx="1338828" cy="369332"/>
          </a:xfrm>
          <a:prstGeom prst="rect">
            <a:avLst/>
          </a:prstGeom>
          <a:noFill/>
        </p:spPr>
        <p:txBody>
          <a:bodyPr wrap="none" rtlCol="0">
            <a:spAutoFit/>
          </a:bodyPr>
          <a:lstStyle/>
          <a:p>
            <a:r>
              <a:rPr kumimoji="1" lang="ja-JP" altLang="en-US" dirty="0">
                <a:solidFill>
                  <a:schemeClr val="accent5"/>
                </a:solidFill>
                <a:latin typeface="ＭＳ Ｐゴシック" panose="020B0600070205080204" pitchFamily="50" charset="-128"/>
                <a:ea typeface="ＭＳ Ｐゴシック" panose="020B0600070205080204" pitchFamily="50" charset="-128"/>
              </a:rPr>
              <a:t>最適化対象</a:t>
            </a:r>
          </a:p>
        </p:txBody>
      </p:sp>
      <p:sp>
        <p:nvSpPr>
          <p:cNvPr id="92" name="テキスト ボックス 91">
            <a:extLst>
              <a:ext uri="{FF2B5EF4-FFF2-40B4-BE49-F238E27FC236}">
                <a16:creationId xmlns:a16="http://schemas.microsoft.com/office/drawing/2014/main" id="{D16AB197-B9C5-4770-B8D1-2BF732743172}"/>
              </a:ext>
            </a:extLst>
          </p:cNvPr>
          <p:cNvSpPr txBox="1"/>
          <p:nvPr/>
        </p:nvSpPr>
        <p:spPr>
          <a:xfrm>
            <a:off x="1052538" y="5743949"/>
            <a:ext cx="1107996" cy="646331"/>
          </a:xfrm>
          <a:prstGeom prst="rect">
            <a:avLst/>
          </a:prstGeom>
          <a:noFill/>
        </p:spPr>
        <p:txBody>
          <a:bodyPr wrap="none" rtlCol="0">
            <a:spAutoFit/>
          </a:bodyPr>
          <a:lstStyle/>
          <a:p>
            <a:r>
              <a:rPr kumimoji="1" lang="ja-JP" altLang="en-US" dirty="0">
                <a:latin typeface="Arial" panose="020B0604020202020204" pitchFamily="34" charset="0"/>
                <a:ea typeface="ＭＳ Ｐゴシック" panose="020B0600070205080204" pitchFamily="50" charset="-128"/>
                <a:cs typeface="Arial" panose="020B0604020202020204" pitchFamily="34" charset="0"/>
              </a:rPr>
              <a:t>故障発生</a:t>
            </a:r>
            <a:endParaRPr kumimoji="1" lang="en-US" altLang="ja-JP" dirty="0">
              <a:latin typeface="Arial" panose="020B0604020202020204" pitchFamily="34" charset="0"/>
              <a:ea typeface="ＭＳ Ｐゴシック" panose="020B0600070205080204" pitchFamily="50" charset="-128"/>
              <a:cs typeface="Arial" panose="020B0604020202020204" pitchFamily="34" charset="0"/>
            </a:endParaRPr>
          </a:p>
          <a:p>
            <a:r>
              <a:rPr kumimoji="1" lang="ja-JP" altLang="en-US" dirty="0">
                <a:latin typeface="Arial" panose="020B0604020202020204" pitchFamily="34" charset="0"/>
                <a:ea typeface="ＭＳ Ｐゴシック" panose="020B0600070205080204" pitchFamily="50" charset="-128"/>
                <a:cs typeface="Arial" panose="020B0604020202020204" pitchFamily="34" charset="0"/>
              </a:rPr>
              <a:t>シナリオ</a:t>
            </a:r>
          </a:p>
        </p:txBody>
      </p:sp>
      <p:sp>
        <p:nvSpPr>
          <p:cNvPr id="94" name="吹き出し: 円形 93">
            <a:extLst>
              <a:ext uri="{FF2B5EF4-FFF2-40B4-BE49-F238E27FC236}">
                <a16:creationId xmlns:a16="http://schemas.microsoft.com/office/drawing/2014/main" id="{D35D9EAA-0C32-4CBC-9FC0-ED88A705EC0B}"/>
              </a:ext>
            </a:extLst>
          </p:cNvPr>
          <p:cNvSpPr/>
          <p:nvPr/>
        </p:nvSpPr>
        <p:spPr>
          <a:xfrm>
            <a:off x="1092839" y="4429379"/>
            <a:ext cx="556925" cy="399509"/>
          </a:xfrm>
          <a:prstGeom prst="wedgeEllipseCallout">
            <a:avLst>
              <a:gd name="adj1" fmla="val -35759"/>
              <a:gd name="adj2" fmla="val 5209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9" name="Picture 2" descr="モヤモヤ・悩みのアイコン">
            <a:extLst>
              <a:ext uri="{FF2B5EF4-FFF2-40B4-BE49-F238E27FC236}">
                <a16:creationId xmlns:a16="http://schemas.microsoft.com/office/drawing/2014/main" id="{F2F0F484-D556-4233-9220-F9B6EFE54062}"/>
              </a:ext>
            </a:extLst>
          </p:cNvPr>
          <p:cNvPicPr>
            <a:picLocks noChangeAspect="1" noChangeArrowheads="1"/>
          </p:cNvPicPr>
          <p:nvPr/>
        </p:nvPicPr>
        <p:blipFill>
          <a:blip r:embed="rId5"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5597" y="4208549"/>
            <a:ext cx="851895" cy="851895"/>
          </a:xfrm>
          <a:prstGeom prst="rect">
            <a:avLst/>
          </a:prstGeom>
          <a:noFill/>
          <a:extLst>
            <a:ext uri="{909E8E84-426E-40DD-AFC4-6F175D3DCCD1}">
              <a14:hiddenFill xmlns:a14="http://schemas.microsoft.com/office/drawing/2010/main">
                <a:solidFill>
                  <a:srgbClr val="FFFFFF"/>
                </a:solidFill>
              </a14:hiddenFill>
            </a:ext>
          </a:extLst>
        </p:spPr>
      </p:pic>
      <p:sp>
        <p:nvSpPr>
          <p:cNvPr id="96" name="テキスト ボックス 95">
            <a:extLst>
              <a:ext uri="{FF2B5EF4-FFF2-40B4-BE49-F238E27FC236}">
                <a16:creationId xmlns:a16="http://schemas.microsoft.com/office/drawing/2014/main" id="{FB4FE408-8ABC-4D4A-AEE0-5227810DB81C}"/>
              </a:ext>
            </a:extLst>
          </p:cNvPr>
          <p:cNvSpPr txBox="1"/>
          <p:nvPr/>
        </p:nvSpPr>
        <p:spPr>
          <a:xfrm>
            <a:off x="814991" y="1314216"/>
            <a:ext cx="1579278" cy="523220"/>
          </a:xfrm>
          <a:prstGeom prst="rect">
            <a:avLst/>
          </a:prstGeom>
          <a:noFill/>
        </p:spPr>
        <p:txBody>
          <a:bodyPr wrap="none" rtlCol="0">
            <a:spAutoFit/>
          </a:bodyPr>
          <a:lstStyle/>
          <a:p>
            <a:pPr algn="ctr"/>
            <a:r>
              <a:rPr kumimoji="1" lang="ja-JP" altLang="en-US" sz="1400" dirty="0">
                <a:latin typeface="Arial" panose="020B0604020202020204" pitchFamily="34" charset="0"/>
                <a:ea typeface="ＭＳ Ｐゴシック" panose="020B0600070205080204" pitchFamily="50" charset="-128"/>
                <a:cs typeface="Arial" panose="020B0604020202020204" pitchFamily="34" charset="0"/>
              </a:rPr>
              <a:t>作業時間に対する</a:t>
            </a:r>
            <a:endParaRPr kumimoji="1" lang="en-US" altLang="ja-JP" sz="1400" dirty="0">
              <a:latin typeface="Arial" panose="020B0604020202020204" pitchFamily="34" charset="0"/>
              <a:ea typeface="ＭＳ Ｐゴシック" panose="020B0600070205080204" pitchFamily="50" charset="-128"/>
              <a:cs typeface="Arial" panose="020B0604020202020204" pitchFamily="34" charset="0"/>
            </a:endParaRPr>
          </a:p>
          <a:p>
            <a:pPr algn="ctr"/>
            <a:r>
              <a:rPr kumimoji="1" lang="ja-JP" altLang="en-US" sz="1400" dirty="0">
                <a:latin typeface="Arial" panose="020B0604020202020204" pitchFamily="34" charset="0"/>
                <a:ea typeface="ＭＳ Ｐゴシック" panose="020B0600070205080204" pitchFamily="50" charset="-128"/>
                <a:cs typeface="Arial" panose="020B0604020202020204" pitchFamily="34" charset="0"/>
              </a:rPr>
              <a:t>故障確率変化</a:t>
            </a:r>
          </a:p>
        </p:txBody>
      </p:sp>
      <p:cxnSp>
        <p:nvCxnSpPr>
          <p:cNvPr id="87" name="コネクタ: 曲線 86">
            <a:extLst>
              <a:ext uri="{FF2B5EF4-FFF2-40B4-BE49-F238E27FC236}">
                <a16:creationId xmlns:a16="http://schemas.microsoft.com/office/drawing/2014/main" id="{C12A089B-936A-4DF1-98E3-F6B6CC6ABCC0}"/>
              </a:ext>
            </a:extLst>
          </p:cNvPr>
          <p:cNvCxnSpPr>
            <a:cxnSpLocks/>
            <a:stCxn id="76" idx="1"/>
            <a:endCxn id="45" idx="0"/>
          </p:cNvCxnSpPr>
          <p:nvPr/>
        </p:nvCxnSpPr>
        <p:spPr>
          <a:xfrm rot="10800000" flipV="1">
            <a:off x="3517328" y="2046697"/>
            <a:ext cx="1209922" cy="488374"/>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88" name="テキスト ボックス 87">
            <a:extLst>
              <a:ext uri="{FF2B5EF4-FFF2-40B4-BE49-F238E27FC236}">
                <a16:creationId xmlns:a16="http://schemas.microsoft.com/office/drawing/2014/main" id="{6CD02178-48CF-4F65-A79A-8E58B154ADBD}"/>
              </a:ext>
            </a:extLst>
          </p:cNvPr>
          <p:cNvSpPr txBox="1"/>
          <p:nvPr/>
        </p:nvSpPr>
        <p:spPr>
          <a:xfrm>
            <a:off x="2696819" y="1561162"/>
            <a:ext cx="1654620" cy="646331"/>
          </a:xfrm>
          <a:prstGeom prst="rect">
            <a:avLst/>
          </a:prstGeom>
          <a:noFill/>
        </p:spPr>
        <p:txBody>
          <a:bodyPr wrap="none" rtlCol="0">
            <a:spAutoFit/>
          </a:bodyPr>
          <a:lstStyle/>
          <a:p>
            <a:r>
              <a:rPr kumimoji="1" lang="ja-JP" altLang="en-US" dirty="0">
                <a:latin typeface="Arial" panose="020B0604020202020204" pitchFamily="34" charset="0"/>
                <a:ea typeface="ＭＳ Ｐゴシック" panose="020B0600070205080204" pitchFamily="50" charset="-128"/>
                <a:cs typeface="Arial" panose="020B0604020202020204" pitchFamily="34" charset="0"/>
              </a:rPr>
              <a:t>ロボット組立て</a:t>
            </a:r>
            <a:endParaRPr kumimoji="1" lang="en-US" altLang="ja-JP" dirty="0">
              <a:latin typeface="Arial" panose="020B0604020202020204" pitchFamily="34" charset="0"/>
              <a:ea typeface="ＭＳ Ｐゴシック" panose="020B0600070205080204" pitchFamily="50" charset="-128"/>
              <a:cs typeface="Arial" panose="020B0604020202020204" pitchFamily="34" charset="0"/>
            </a:endParaRPr>
          </a:p>
          <a:p>
            <a:r>
              <a:rPr kumimoji="1" lang="ja-JP" altLang="en-US" dirty="0">
                <a:latin typeface="Arial" panose="020B0604020202020204" pitchFamily="34" charset="0"/>
                <a:ea typeface="ＭＳ Ｐゴシック" panose="020B0600070205080204" pitchFamily="50" charset="-128"/>
                <a:cs typeface="Arial" panose="020B0604020202020204" pitchFamily="34" charset="0"/>
              </a:rPr>
              <a:t>タスクの追加</a:t>
            </a:r>
          </a:p>
        </p:txBody>
      </p:sp>
    </p:spTree>
    <p:extLst>
      <p:ext uri="{BB962C8B-B14F-4D97-AF65-F5344CB8AC3E}">
        <p14:creationId xmlns:p14="http://schemas.microsoft.com/office/powerpoint/2010/main" val="1533075367"/>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テーマ">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7440</TotalTime>
  <Words>2341</Words>
  <Application>Microsoft Office PowerPoint</Application>
  <PresentationFormat>画面に合わせる (4:3)</PresentationFormat>
  <Paragraphs>734</Paragraphs>
  <Slides>37</Slides>
  <Notes>0</Notes>
  <HiddenSlides>0</HiddenSlides>
  <MMClips>6</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37</vt:i4>
      </vt:variant>
    </vt:vector>
  </HeadingPairs>
  <TitlesOfParts>
    <vt:vector size="47" baseType="lpstr">
      <vt:lpstr>MS PGothic</vt:lpstr>
      <vt:lpstr>MS PGothic</vt:lpstr>
      <vt:lpstr>游ゴシック</vt:lpstr>
      <vt:lpstr>Aptos</vt:lpstr>
      <vt:lpstr>Aptos Display</vt:lpstr>
      <vt:lpstr>Arial</vt:lpstr>
      <vt:lpstr>Roboto</vt:lpstr>
      <vt:lpstr>Times New Roman</vt:lpstr>
      <vt:lpstr>Wingdings</vt:lpstr>
      <vt:lpstr>Office テーマ</vt:lpstr>
      <vt:lpstr>PowerPoint プレゼンテーション</vt:lpstr>
      <vt:lpstr>問題設定</vt:lpstr>
      <vt:lpstr>シミュレーションのイメージ</vt:lpstr>
      <vt:lpstr>2024 – 11月時点</vt:lpstr>
      <vt:lpstr>フレームワークの全体像</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多目的最適化で得られた 配分プラン</vt:lpstr>
      <vt:lpstr>故障が起こるシナリオで タスクアロケーション（最適化前）</vt:lpstr>
      <vt:lpstr>故障が起こるシナリオで タスクアロケーション（最適化後）</vt:lpstr>
      <vt:lpstr>タスクアロケーションの問題設定</vt:lpstr>
      <vt:lpstr>シミュレーション上の実装 モジュール編</vt:lpstr>
      <vt:lpstr>シミュレーション上の実装 ロボット編</vt:lpstr>
      <vt:lpstr>シミュレーション上の実装 マップ編</vt:lpstr>
      <vt:lpstr>シミュレーション上の実装 タスク編</vt:lpstr>
      <vt:lpstr>シミュレーション上の実装 タスク編（つづき）</vt:lpstr>
      <vt:lpstr>シミュレーション上の実装 故障シナリオ編</vt:lpstr>
      <vt:lpstr>技術的なカベ ２種類の最適化問題</vt:lpstr>
      <vt:lpstr>多目的最適化を用いた効率化</vt:lpstr>
      <vt:lpstr>フレームワークの全体像</vt:lpstr>
      <vt:lpstr>問題設定</vt:lpstr>
      <vt:lpstr>シミュレーションの様子 （故障なし）</vt:lpstr>
      <vt:lpstr>多目的最適化で得られた 配分プラン</vt:lpstr>
      <vt:lpstr>故障が起こるシナリオで タスクアロケーション（最適化前）</vt:lpstr>
      <vt:lpstr>故障が起こるシナリオで タスクアロケーション（最適化後）</vt:lpstr>
      <vt:lpstr>今後の目標</vt:lpstr>
      <vt:lpstr>その先の目標 シナリオ変数の最適化</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松野 文俊</dc:creator>
  <cp:lastModifiedBy>Yuki Tanigaki</cp:lastModifiedBy>
  <cp:revision>51</cp:revision>
  <dcterms:created xsi:type="dcterms:W3CDTF">2024-10-15T00:11:02Z</dcterms:created>
  <dcterms:modified xsi:type="dcterms:W3CDTF">2025-04-04T02:09:51Z</dcterms:modified>
</cp:coreProperties>
</file>